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22" r:id="rId2"/>
    <p:sldId id="311" r:id="rId3"/>
    <p:sldId id="312" r:id="rId4"/>
    <p:sldId id="319" r:id="rId5"/>
    <p:sldId id="273" r:id="rId6"/>
    <p:sldId id="313" r:id="rId7"/>
    <p:sldId id="314" r:id="rId8"/>
    <p:sldId id="318" r:id="rId9"/>
    <p:sldId id="277" r:id="rId10"/>
    <p:sldId id="278" r:id="rId11"/>
    <p:sldId id="279" r:id="rId12"/>
    <p:sldId id="280" r:id="rId13"/>
    <p:sldId id="315" r:id="rId14"/>
    <p:sldId id="282" r:id="rId15"/>
    <p:sldId id="283" r:id="rId16"/>
    <p:sldId id="284" r:id="rId17"/>
    <p:sldId id="316" r:id="rId18"/>
    <p:sldId id="323" r:id="rId19"/>
    <p:sldId id="300" r:id="rId20"/>
    <p:sldId id="321" r:id="rId21"/>
    <p:sldId id="317" r:id="rId22"/>
    <p:sldId id="320" r:id="rId23"/>
    <p:sldId id="30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3B5"/>
    <a:srgbClr val="598CBB"/>
    <a:srgbClr val="6C9AC3"/>
    <a:srgbClr val="80BE63"/>
    <a:srgbClr val="E28F41"/>
    <a:srgbClr val="FA4616"/>
    <a:srgbClr val="0021A5"/>
    <a:srgbClr val="6666FF"/>
    <a:srgbClr val="FF00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90" autoAdjust="0"/>
    <p:restoredTop sz="70963" autoAdjust="0"/>
  </p:normalViewPr>
  <p:slideViewPr>
    <p:cSldViewPr snapToGrid="0" showGuides="1">
      <p:cViewPr varScale="1">
        <p:scale>
          <a:sx n="47" d="100"/>
          <a:sy n="47" d="100"/>
        </p:scale>
        <p:origin x="344" y="40"/>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10/4/2021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nvidia.com/en-us/research/ai-playground/"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7258F3-611E-0A43-B3C9-D4AEF342C6B0}"/>
              </a:ext>
            </a:extLst>
          </p:cNvPr>
          <p:cNvSpPr txBox="1">
            <a:spLocks noGrp="1"/>
          </p:cNvSpPr>
          <p:nvPr>
            <p:ph type="sldNum" sz="quarter" idx="5"/>
          </p:nvPr>
        </p:nvSpPr>
        <p:spPr>
          <a:ln/>
        </p:spPr>
        <p:txBody>
          <a:bodyPr lIns="0" tIns="0" rIns="0" bIns="0" anchor="b" anchorCtr="0">
            <a:noAutofit/>
          </a:bodyPr>
          <a:lstStyle/>
          <a:p>
            <a:pPr lvl="0"/>
            <a:fld id="{250A3456-1ADA-A944-83A9-66ECA9E03D77}" type="slidenum">
              <a:t>10</a:t>
            </a:fld>
            <a:endParaRPr lang="en-US"/>
          </a:p>
        </p:txBody>
      </p:sp>
      <p:sp>
        <p:nvSpPr>
          <p:cNvPr id="2" name="Slide Image Placeholder 1">
            <a:extLst>
              <a:ext uri="{FF2B5EF4-FFF2-40B4-BE49-F238E27FC236}">
                <a16:creationId xmlns:a16="http://schemas.microsoft.com/office/drawing/2014/main" id="{6CEBC7BC-01DB-1A4B-8BA0-80A58E78EFF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0A78CC15-BB9B-3B42-831B-05A94A269F6C}"/>
              </a:ext>
            </a:extLst>
          </p:cNvPr>
          <p:cNvSpPr txBox="1">
            <a:spLocks noGrp="1"/>
          </p:cNvSpPr>
          <p:nvPr>
            <p:ph type="body" sz="quarter" idx="1"/>
          </p:nvPr>
        </p:nvSpPr>
        <p:spPr/>
        <p:txBody>
          <a:bodyPr>
            <a:spAutoFit/>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64D2EF-991A-7A4D-A4FD-C5878735C0E6}"/>
              </a:ext>
            </a:extLst>
          </p:cNvPr>
          <p:cNvSpPr txBox="1">
            <a:spLocks noGrp="1"/>
          </p:cNvSpPr>
          <p:nvPr>
            <p:ph type="sldNum" sz="quarter" idx="5"/>
          </p:nvPr>
        </p:nvSpPr>
        <p:spPr>
          <a:ln/>
        </p:spPr>
        <p:txBody>
          <a:bodyPr lIns="0" tIns="0" rIns="0" bIns="0" anchor="b" anchorCtr="0">
            <a:noAutofit/>
          </a:bodyPr>
          <a:lstStyle/>
          <a:p>
            <a:pPr lvl="0"/>
            <a:fld id="{C16A0211-D45D-D24D-81CB-AB49C810F3A5}" type="slidenum">
              <a:t>11</a:t>
            </a:fld>
            <a:endParaRPr lang="en-US"/>
          </a:p>
        </p:txBody>
      </p:sp>
      <p:sp>
        <p:nvSpPr>
          <p:cNvPr id="2" name="Slide Image Placeholder 1">
            <a:extLst>
              <a:ext uri="{FF2B5EF4-FFF2-40B4-BE49-F238E27FC236}">
                <a16:creationId xmlns:a16="http://schemas.microsoft.com/office/drawing/2014/main" id="{72817429-E67E-B042-B8A4-1E4C9CA541DB}"/>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0D99CC5-FCBF-F341-9336-AB415FCAD0B9}"/>
              </a:ext>
            </a:extLst>
          </p:cNvPr>
          <p:cNvSpPr txBox="1">
            <a:spLocks noGrp="1"/>
          </p:cNvSpPr>
          <p:nvPr>
            <p:ph type="body" sz="quarter" idx="1"/>
          </p:nvPr>
        </p:nvSpPr>
        <p:spPr/>
        <p:txBody>
          <a:bodyPr>
            <a:spAutoFit/>
          </a:bodyPr>
          <a:lstStyle/>
          <a:p>
            <a:r>
              <a:rPr lang="en-US" dirty="0"/>
              <a:t>Let’s step through a concrete example of the training process.  In this case, we start with a mathematical function, with a set of adjustable knobs.  In the field of AI, the mathematical function is often called the </a:t>
            </a:r>
            <a:r>
              <a:rPr lang="en-US" b="1" dirty="0"/>
              <a:t>model</a:t>
            </a:r>
            <a:r>
              <a:rPr lang="en-US" b="0" dirty="0"/>
              <a:t> and the knobs are </a:t>
            </a:r>
            <a:r>
              <a:rPr lang="en-US" b="1" dirty="0"/>
              <a:t>parameters</a:t>
            </a:r>
            <a:r>
              <a:rPr lang="en-US" b="0" dirty="0"/>
              <a:t> or </a:t>
            </a:r>
            <a:r>
              <a:rPr lang="en-US" b="1" dirty="0"/>
              <a:t>hyperparameters</a:t>
            </a:r>
            <a:r>
              <a:rPr lang="en-US" b="0" dirty="0"/>
              <a:t>, depending on the scope of control.  A parameter is internal to the model whereas a hyperparameter (for example, the learning rate) is external, set directly when the model is defined.</a:t>
            </a:r>
            <a:endParaRPr lang="en-US"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DFBC9E-C87D-C14A-8E33-4363EED58481}"/>
              </a:ext>
            </a:extLst>
          </p:cNvPr>
          <p:cNvSpPr txBox="1">
            <a:spLocks noGrp="1"/>
          </p:cNvSpPr>
          <p:nvPr>
            <p:ph type="sldNum" sz="quarter" idx="5"/>
          </p:nvPr>
        </p:nvSpPr>
        <p:spPr>
          <a:ln/>
        </p:spPr>
        <p:txBody>
          <a:bodyPr lIns="0" tIns="0" rIns="0" bIns="0" anchor="b" anchorCtr="0">
            <a:noAutofit/>
          </a:bodyPr>
          <a:lstStyle/>
          <a:p>
            <a:pPr lvl="0"/>
            <a:fld id="{28617098-796D-7F48-B923-0BD926145488}" type="slidenum">
              <a:t>12</a:t>
            </a:fld>
            <a:endParaRPr lang="en-US"/>
          </a:p>
        </p:txBody>
      </p:sp>
      <p:sp>
        <p:nvSpPr>
          <p:cNvPr id="2" name="Slide Image Placeholder 1">
            <a:extLst>
              <a:ext uri="{FF2B5EF4-FFF2-40B4-BE49-F238E27FC236}">
                <a16:creationId xmlns:a16="http://schemas.microsoft.com/office/drawing/2014/main" id="{CBA6203B-83F3-8841-BDB3-F9CA86EF1DC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C20BC7F-E72F-F34C-8596-239FEB3E94B1}"/>
              </a:ext>
            </a:extLst>
          </p:cNvPr>
          <p:cNvSpPr txBox="1">
            <a:spLocks noGrp="1"/>
          </p:cNvSpPr>
          <p:nvPr>
            <p:ph type="body" sz="quarter" idx="1"/>
          </p:nvPr>
        </p:nvSpPr>
        <p:spPr/>
        <p:txBody>
          <a:bodyPr>
            <a:spAutoFit/>
          </a:bodyPr>
          <a:lstStyle/>
          <a:p>
            <a:r>
              <a:rPr lang="en-US" dirty="0"/>
              <a:t>The training process begins by initializing our parameters to random values.  The images are then fed to the function with a ‘dog’ or ‘cat’ label attached to each, and the function classifies the image – this is a ‘dog’ or this is a ‘cat’.  In this first iteration, most of the predictions are wrong, with the images in red being incorrectly classified.  This performance information is then sent back to the training algorithm, and it adjusts the knobs to improve the model’s predictions.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3FC190-6753-A142-8806-DE2AD124BA7A}"/>
              </a:ext>
            </a:extLst>
          </p:cNvPr>
          <p:cNvSpPr txBox="1">
            <a:spLocks noGrp="1"/>
          </p:cNvSpPr>
          <p:nvPr>
            <p:ph type="sldNum" sz="quarter" idx="5"/>
          </p:nvPr>
        </p:nvSpPr>
        <p:spPr>
          <a:ln/>
        </p:spPr>
        <p:txBody>
          <a:bodyPr lIns="0" tIns="0" rIns="0" bIns="0" anchor="b" anchorCtr="0">
            <a:noAutofit/>
          </a:bodyPr>
          <a:lstStyle/>
          <a:p>
            <a:pPr lvl="0"/>
            <a:fld id="{13901E83-3878-6A49-80C7-92AFF195DB7E}" type="slidenum">
              <a:t>13</a:t>
            </a:fld>
            <a:endParaRPr lang="en-US"/>
          </a:p>
        </p:txBody>
      </p:sp>
      <p:sp>
        <p:nvSpPr>
          <p:cNvPr id="2" name="Slide Image Placeholder 1">
            <a:extLst>
              <a:ext uri="{FF2B5EF4-FFF2-40B4-BE49-F238E27FC236}">
                <a16:creationId xmlns:a16="http://schemas.microsoft.com/office/drawing/2014/main" id="{90D34251-8482-9145-9B94-FB237553082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B201C06-B75E-F842-B4E6-4202280BA484}"/>
              </a:ext>
            </a:extLst>
          </p:cNvPr>
          <p:cNvSpPr txBox="1">
            <a:spLocks noGrp="1"/>
          </p:cNvSpPr>
          <p:nvPr>
            <p:ph type="body" sz="quarter" idx="1"/>
          </p:nvPr>
        </p:nvSpPr>
        <p:spPr/>
        <p:txBody>
          <a:bodyPr>
            <a:spAutoFit/>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36A0E56-C3AE-9E47-8EBD-87EDB30662FF}"/>
              </a:ext>
            </a:extLst>
          </p:cNvPr>
          <p:cNvSpPr txBox="1">
            <a:spLocks noGrp="1"/>
          </p:cNvSpPr>
          <p:nvPr>
            <p:ph type="sldNum" sz="quarter" idx="5"/>
          </p:nvPr>
        </p:nvSpPr>
        <p:spPr>
          <a:ln/>
        </p:spPr>
        <p:txBody>
          <a:bodyPr lIns="0" tIns="0" rIns="0" bIns="0" anchor="b" anchorCtr="0">
            <a:noAutofit/>
          </a:bodyPr>
          <a:lstStyle/>
          <a:p>
            <a:pPr lvl="0"/>
            <a:fld id="{34C69F0C-2D21-B840-AE08-2AEC1D2C149F}" type="slidenum">
              <a:t>14</a:t>
            </a:fld>
            <a:endParaRPr lang="en-US"/>
          </a:p>
        </p:txBody>
      </p:sp>
      <p:sp>
        <p:nvSpPr>
          <p:cNvPr id="2" name="Slide Image Placeholder 1">
            <a:extLst>
              <a:ext uri="{FF2B5EF4-FFF2-40B4-BE49-F238E27FC236}">
                <a16:creationId xmlns:a16="http://schemas.microsoft.com/office/drawing/2014/main" id="{F737E5F2-AC2C-8D43-A86B-4AE8274EADB0}"/>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9AAA0BE-F548-3E4C-98A3-E404CF7BB2F4}"/>
              </a:ext>
            </a:extLst>
          </p:cNvPr>
          <p:cNvSpPr txBox="1">
            <a:spLocks noGrp="1"/>
          </p:cNvSpPr>
          <p:nvPr>
            <p:ph type="body" sz="quarter" idx="1"/>
          </p:nvPr>
        </p:nvSpPr>
        <p:spPr/>
        <p:txBody>
          <a:bodyPr>
            <a:spAutoFit/>
          </a:bodyPr>
          <a:lstStyle/>
          <a:p>
            <a:r>
              <a:rPr lang="en-US" dirty="0"/>
              <a:t>The training algorithm adjusts the knobs just slightly and we start the process all over again.  It appears that we’re headed in the right direction as more of the dog and cat images are correctly classified.  We have fewer mistakes, indicated by the red shading.  Performance feedback is once again sent to the training algorithm, and it adjusts the knobs once again.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A21D705-8E6B-4046-ABD0-868F84667C8F}"/>
              </a:ext>
            </a:extLst>
          </p:cNvPr>
          <p:cNvSpPr txBox="1">
            <a:spLocks noGrp="1"/>
          </p:cNvSpPr>
          <p:nvPr>
            <p:ph type="sldNum" sz="quarter" idx="5"/>
          </p:nvPr>
        </p:nvSpPr>
        <p:spPr>
          <a:ln/>
        </p:spPr>
        <p:txBody>
          <a:bodyPr lIns="0" tIns="0" rIns="0" bIns="0" anchor="b" anchorCtr="0">
            <a:noAutofit/>
          </a:bodyPr>
          <a:lstStyle/>
          <a:p>
            <a:pPr lvl="0"/>
            <a:fld id="{A8269481-FDB7-4C44-A08C-6A768A10A62A}" type="slidenum">
              <a:t>15</a:t>
            </a:fld>
            <a:endParaRPr lang="en-US"/>
          </a:p>
        </p:txBody>
      </p:sp>
      <p:sp>
        <p:nvSpPr>
          <p:cNvPr id="2" name="Slide Image Placeholder 1">
            <a:extLst>
              <a:ext uri="{FF2B5EF4-FFF2-40B4-BE49-F238E27FC236}">
                <a16:creationId xmlns:a16="http://schemas.microsoft.com/office/drawing/2014/main" id="{84CC44F7-6DBD-6441-8548-743DC0E38D3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6BA635F-632F-164A-B451-0538BAF9D794}"/>
              </a:ext>
            </a:extLst>
          </p:cNvPr>
          <p:cNvSpPr txBox="1">
            <a:spLocks noGrp="1"/>
          </p:cNvSpPr>
          <p:nvPr>
            <p:ph type="body" sz="quarter" idx="1"/>
          </p:nvPr>
        </p:nvSpPr>
        <p:spPr/>
        <p:txBody>
          <a:bodyPr>
            <a:spAutoFit/>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F297E4-409F-BC4D-B806-1F25DCFC0E5A}"/>
              </a:ext>
            </a:extLst>
          </p:cNvPr>
          <p:cNvSpPr txBox="1">
            <a:spLocks noGrp="1"/>
          </p:cNvSpPr>
          <p:nvPr>
            <p:ph type="sldNum" sz="quarter" idx="5"/>
          </p:nvPr>
        </p:nvSpPr>
        <p:spPr>
          <a:ln/>
        </p:spPr>
        <p:txBody>
          <a:bodyPr lIns="0" tIns="0" rIns="0" bIns="0" anchor="b" anchorCtr="0">
            <a:noAutofit/>
          </a:bodyPr>
          <a:lstStyle/>
          <a:p>
            <a:pPr lvl="0"/>
            <a:fld id="{BF1CB14B-BABB-2E47-B190-1E64A420C932}" type="slidenum">
              <a:t>16</a:t>
            </a:fld>
            <a:endParaRPr lang="en-US"/>
          </a:p>
        </p:txBody>
      </p:sp>
      <p:sp>
        <p:nvSpPr>
          <p:cNvPr id="2" name="Slide Image Placeholder 1">
            <a:extLst>
              <a:ext uri="{FF2B5EF4-FFF2-40B4-BE49-F238E27FC236}">
                <a16:creationId xmlns:a16="http://schemas.microsoft.com/office/drawing/2014/main" id="{6A29239D-9B55-9C48-9DE0-BE0F2F6E0882}"/>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5383340-842A-FF40-BD5F-CE6ABCE5DC42}"/>
              </a:ext>
            </a:extLst>
          </p:cNvPr>
          <p:cNvSpPr txBox="1">
            <a:spLocks noGrp="1"/>
          </p:cNvSpPr>
          <p:nvPr>
            <p:ph type="body" sz="quarter" idx="1"/>
          </p:nvPr>
        </p:nvSpPr>
        <p:spPr/>
        <p:txBody>
          <a:bodyPr>
            <a:spAutoFit/>
          </a:bodyPr>
          <a:lstStyle/>
          <a:p>
            <a:r>
              <a:rPr lang="en-US" dirty="0"/>
              <a:t>It looks like our training algorithm has done a good job adjusting the model’s parameters, especially when we compare the images correctly classified in the first training round (called an </a:t>
            </a:r>
            <a:r>
              <a:rPr lang="en-US" b="1" dirty="0"/>
              <a:t>epoch </a:t>
            </a:r>
            <a:r>
              <a:rPr lang="en-US" b="0" dirty="0"/>
              <a:t>in AI) with those correctly classified in this round.  Most of the images are now correctly classified.  In practice, we might continue to train the model, with a desire to improve performance even more.  But at some point, we arrive at a point where it’s as good as it will ever get, and further training becomes pointless.</a:t>
            </a:r>
            <a:endParaRPr lang="en-US" b="1"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Okay – let’s summarize what we’ve covered so far.  A</a:t>
            </a:r>
            <a:r>
              <a:rPr lang="en-US" sz="1200" b="0" i="0" kern="1200" dirty="0">
                <a:solidFill>
                  <a:schemeClr val="tx1"/>
                </a:solidFill>
                <a:effectLst/>
                <a:latin typeface="+mn-lt"/>
                <a:ea typeface="+mn-ea"/>
                <a:cs typeface="+mn-cs"/>
              </a:rPr>
              <a:t>s pictured here, AI is a broad field of study with two distinct approaches to intelligence.  Within the bottom-up approach, deep learning has emerged as a sub-field of machine learning within the past decade.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Keep in mind that top-down or symbolic AI systems </a:t>
            </a:r>
            <a:r>
              <a:rPr lang="en-US" sz="1200" b="1" i="0" kern="1200" dirty="0">
                <a:solidFill>
                  <a:schemeClr val="tx1"/>
                </a:solidFill>
                <a:effectLst/>
                <a:latin typeface="+mn-lt"/>
                <a:ea typeface="+mn-ea"/>
                <a:cs typeface="+mn-cs"/>
              </a:rPr>
              <a:t>do not learn</a:t>
            </a:r>
            <a:r>
              <a:rPr lang="en-US" sz="1200" b="0" i="0" kern="1200" dirty="0">
                <a:solidFill>
                  <a:schemeClr val="tx1"/>
                </a:solidFill>
                <a:effectLst/>
                <a:latin typeface="+mn-lt"/>
                <a:ea typeface="+mn-ea"/>
                <a:cs typeface="+mn-cs"/>
              </a:rPr>
              <a:t>.  In other words, all the knowledge the system needs to function is built into the system upfront.  That was certainly the case with the expert systems in the 1980’s.  Knowledge was typically represented as rules of thumb in these systems, otherwise known as heuristics.  At that time, most AI work was done in the Prolog or Lisp programming languages.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(AI) is the overarching discipline that concerns itself with the development of computer systems capable of performing tasks that humans are good at; for example, recognizing objects, making sense of speech, and decision making in a constrained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Machine learning is the field of AI that applies statistical methods to enable computer systems to learn from data to achieve an end goal.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finally, deep learning is a field of machine learning which focuses on neural networks.  A neural network is a special type of learning algorithm, inspired by the billions of interconnected neurons in the human brain.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2564016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Palatino Linotype" panose="02040502050505030304" pitchFamily="18" charset="0"/>
              </a:rPr>
              <a:t>The AI playground…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Palatino Linotype" panose="02040502050505030304" pitchFamily="18" charset="0"/>
                <a:hlinkClick r:id="rId3"/>
              </a:rPr>
              <a:t>https://teachablemachine.withgoogle.com</a:t>
            </a:r>
            <a:br>
              <a:rPr lang="en-US" sz="1200" dirty="0">
                <a:solidFill>
                  <a:schemeClr val="tx1">
                    <a:lumMod val="65000"/>
                    <a:lumOff val="35000"/>
                  </a:schemeClr>
                </a:solidFill>
                <a:latin typeface="Palatino Linotype" panose="02040502050505030304" pitchFamily="18" charset="0"/>
              </a:rPr>
            </a:br>
            <a:r>
              <a:rPr lang="en-US" sz="1200" dirty="0">
                <a:solidFill>
                  <a:schemeClr val="tx1">
                    <a:lumMod val="65000"/>
                    <a:lumOff val="35000"/>
                  </a:schemeClr>
                </a:solidFill>
                <a:latin typeface="Palatino Linotype" panose="02040502050505030304" pitchFamily="18" charset="0"/>
                <a:hlinkClick r:id="rId4"/>
              </a:rPr>
              <a:t>https://www.nvidia.com/en-us/research/ai-playground/</a:t>
            </a:r>
            <a:r>
              <a:rPr lang="en-US" sz="1200" dirty="0">
                <a:solidFill>
                  <a:schemeClr val="tx1">
                    <a:lumMod val="65000"/>
                    <a:lumOff val="35000"/>
                  </a:schemeClr>
                </a:solidFill>
                <a:latin typeface="Palatino Linotype" panose="0204050205050503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1404376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considered both top-down and bottom-up approaches to AI, let’s view AI from third perspective – that of programming.  Don’t worry, we don’t expect you to write any code in this class!  In traditional programming</a:t>
            </a:r>
            <a:r>
              <a:rPr lang="en-US" b="0" i="0" dirty="0">
                <a:solidFill>
                  <a:srgbClr val="3D3B49"/>
                </a:solidFill>
                <a:effectLst/>
                <a:latin typeface="Noto serif"/>
              </a:rPr>
              <a:t>, rules are expressed in a programming language. Those rules, in turn, act on data and out come answers.</a:t>
            </a:r>
          </a:p>
          <a:p>
            <a:endParaRPr lang="en-US" b="0" i="0" dirty="0">
              <a:solidFill>
                <a:srgbClr val="3D3B49"/>
              </a:solidFill>
              <a:effectLst/>
              <a:latin typeface="Noto serif"/>
            </a:endParaRPr>
          </a:p>
          <a:p>
            <a:r>
              <a:rPr lang="en-US" dirty="0"/>
              <a:t>The model pictured here has been the backbone of development since its inception. But it has an inherent limitation: namely, that only scenarios that can be implemented are ones for which you can derive rules. What about other scenarios? Usually, they are infeasible to develop because the code is too complex. It’s just not possible to write code to handle them.</a:t>
            </a:r>
          </a:p>
          <a:p>
            <a:endParaRPr lang="en-US" dirty="0"/>
          </a:p>
          <a:p>
            <a:r>
              <a:rPr lang="en-US" dirty="0"/>
              <a:t>Let’s consider a concrete example…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203478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our essential question for today’s class.  Please keep this question in mind as we work through today’s presentation and activities.</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1955762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for example, activity detection. Fitness monitors that can detect our activity are a recent innovation, not just because of the availability of cheap and small hardware, but also because the algorithms to handle detection weren’t previously feasible. Let’s explore why.</a:t>
            </a:r>
          </a:p>
          <a:p>
            <a:endParaRPr lang="en-US" dirty="0"/>
          </a:p>
          <a:p>
            <a:r>
              <a:rPr lang="en-US" dirty="0"/>
              <a:t>In the first case, we see a naive activity detection algorithm for walking. It can consider the person’s speed. If it’s less than a particular value, we can determine that they are probably walking. </a:t>
            </a:r>
            <a:r>
              <a:rPr lang="en-US" b="0" i="0" dirty="0">
                <a:solidFill>
                  <a:srgbClr val="3D3B49"/>
                </a:solidFill>
                <a:effectLst/>
                <a:latin typeface="Noto serif"/>
              </a:rPr>
              <a:t>Given that our data is speed, we could extend this to detect if they are running, as in the 2</a:t>
            </a:r>
            <a:r>
              <a:rPr lang="en-US" b="0" i="0" baseline="30000" dirty="0">
                <a:solidFill>
                  <a:srgbClr val="3D3B49"/>
                </a:solidFill>
                <a:effectLst/>
                <a:latin typeface="Noto serif"/>
              </a:rPr>
              <a:t>nd</a:t>
            </a:r>
            <a:r>
              <a:rPr lang="en-US" b="0" i="0" dirty="0">
                <a:solidFill>
                  <a:srgbClr val="3D3B49"/>
                </a:solidFill>
                <a:effectLst/>
                <a:latin typeface="Noto serif"/>
              </a:rPr>
              <a:t> case.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As you can see, going by the speed, we might say if it is less than a particular value (say, 4 mph) the person is walking, and otherwise they are running. It still sort of works.  Now suppose we want to extend this to another popular fitness activity, biking. The algorithm might look like that in the 3</a:t>
            </a:r>
            <a:r>
              <a:rPr lang="en-US" b="0" i="0" baseline="30000" dirty="0">
                <a:solidFill>
                  <a:srgbClr val="3D3B49"/>
                </a:solidFill>
                <a:effectLst/>
                <a:latin typeface="Noto serif"/>
              </a:rPr>
              <a:t>rd</a:t>
            </a:r>
            <a:r>
              <a:rPr lang="en-US" b="0" i="0" dirty="0">
                <a:solidFill>
                  <a:srgbClr val="3D3B49"/>
                </a:solidFill>
                <a:effectLst/>
                <a:latin typeface="Noto serif"/>
              </a:rPr>
              <a:t> case.. I know it’s naive in that it just detects speed—some people run faster than others, and you might run downhill faster than you cycle uphill, for example. But on the whole, it still works. </a:t>
            </a:r>
          </a:p>
          <a:p>
            <a:pPr algn="l" fontAlgn="base"/>
            <a:r>
              <a:rPr lang="en-US" b="0" i="0" dirty="0">
                <a:solidFill>
                  <a:srgbClr val="3D3B49"/>
                </a:solidFill>
                <a:effectLst/>
                <a:latin typeface="Noto serif"/>
              </a:rPr>
              <a:t>However, what happens if we want to implement another scenario, such as golfing, in case #4?</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We’re now stuck. How do we determine that someone is golfing using this methodology? The person might walk for a bit, stop, do some activity, walk for a bit more, stop, etc. But how can we tell this is golf?  Our ability to detect this activity using traditional rules has hit a wall. But maybe there’s a better way.</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Enter machine learning.</a:t>
            </a:r>
          </a:p>
          <a:p>
            <a:pPr algn="l" fontAlgn="base"/>
            <a:endParaRPr lang="en-US" b="0" i="0" dirty="0">
              <a:solidFill>
                <a:srgbClr val="3D3B49"/>
              </a:solidFill>
              <a:effectLst/>
              <a:latin typeface="Noto serif"/>
            </a:endParaRPr>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4204798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Let’s take another look at the diagram we used to demonstrate what traditional programming is. Here we have rules that act on data and give us answers. In our activity detection scenario, the data was the speed at which the person was moving; from that we could write rules to detect their activity, be it walking, biking, or running. We hit a wall when it came to golfing, because we couldn’t come up with rules to determine what that activity looks like.</a:t>
            </a:r>
          </a:p>
          <a:p>
            <a:endParaRPr lang="en-US" b="0" i="0" dirty="0">
              <a:solidFill>
                <a:srgbClr val="3D3B49"/>
              </a:solidFill>
              <a:effectLst/>
              <a:latin typeface="Noto serif"/>
            </a:endParaRPr>
          </a:p>
          <a:p>
            <a:pPr algn="l" fontAlgn="base"/>
            <a:r>
              <a:rPr lang="en-US" b="0" i="0" dirty="0">
                <a:solidFill>
                  <a:srgbClr val="3D3B49"/>
                </a:solidFill>
                <a:effectLst/>
                <a:latin typeface="Noto serif"/>
              </a:rPr>
              <a:t>But what would happen if we were to flip the axes around on this diagram? Instead of coming up with the </a:t>
            </a:r>
            <a:r>
              <a:rPr lang="en-US" b="0" i="1" dirty="0">
                <a:solidFill>
                  <a:srgbClr val="3D3B49"/>
                </a:solidFill>
                <a:effectLst/>
                <a:latin typeface="inherit"/>
              </a:rPr>
              <a:t>rules</a:t>
            </a:r>
            <a:r>
              <a:rPr lang="en-US" b="0" i="0" dirty="0">
                <a:solidFill>
                  <a:srgbClr val="3D3B49"/>
                </a:solidFill>
                <a:effectLst/>
                <a:latin typeface="Noto serif"/>
              </a:rPr>
              <a:t>, what if we were to come up with the </a:t>
            </a:r>
            <a:r>
              <a:rPr lang="en-US" b="0" i="1" dirty="0">
                <a:solidFill>
                  <a:srgbClr val="3D3B49"/>
                </a:solidFill>
                <a:effectLst/>
                <a:latin typeface="inherit"/>
              </a:rPr>
              <a:t>answers</a:t>
            </a:r>
            <a:r>
              <a:rPr lang="en-US" b="0" i="0" dirty="0">
                <a:solidFill>
                  <a:srgbClr val="3D3B49"/>
                </a:solidFill>
                <a:effectLst/>
                <a:latin typeface="Noto serif"/>
              </a:rPr>
              <a:t>, and along with the data have a way of figuring out what the rules might be?  The bottom image shows what this would look like.  We can consider this high-level diagram to define </a:t>
            </a:r>
            <a:r>
              <a:rPr lang="en-US" b="0" i="1" dirty="0">
                <a:solidFill>
                  <a:srgbClr val="3D3B49"/>
                </a:solidFill>
                <a:effectLst/>
                <a:latin typeface="inherit"/>
              </a:rPr>
              <a:t>machine learning</a:t>
            </a:r>
            <a:r>
              <a:rPr lang="en-US" b="0" i="0" dirty="0">
                <a:solidFill>
                  <a:srgbClr val="3D3B49"/>
                </a:solidFill>
                <a:effectLst/>
                <a:latin typeface="Noto serif"/>
              </a:rPr>
              <a:t>.</a:t>
            </a:r>
          </a:p>
          <a:p>
            <a:pPr algn="l" fontAlgn="base"/>
            <a:endParaRPr lang="en-US" b="0" i="0" dirty="0">
              <a:solidFill>
                <a:srgbClr val="3D3B49"/>
              </a:solidFill>
              <a:effectLst/>
              <a:latin typeface="Noto serif"/>
            </a:endParaRPr>
          </a:p>
          <a:p>
            <a:pPr algn="l" fontAlgn="base"/>
            <a:r>
              <a:rPr lang="en-US" b="0" i="0" dirty="0">
                <a:solidFill>
                  <a:srgbClr val="3D3B49"/>
                </a:solidFill>
                <a:effectLst/>
                <a:latin typeface="Noto serif"/>
              </a:rPr>
              <a:t>So, what are the implications of this? Well, now instead of </a:t>
            </a:r>
            <a:r>
              <a:rPr lang="en-US" b="0" i="1" dirty="0">
                <a:solidFill>
                  <a:srgbClr val="3D3B49"/>
                </a:solidFill>
                <a:effectLst/>
                <a:latin typeface="Noto serif"/>
              </a:rPr>
              <a:t>us</a:t>
            </a:r>
            <a:r>
              <a:rPr lang="en-US" b="0" i="0" dirty="0">
                <a:solidFill>
                  <a:srgbClr val="3D3B49"/>
                </a:solidFill>
                <a:effectLst/>
                <a:latin typeface="Noto serif"/>
              </a:rPr>
              <a:t> trying to figure out what the rules are, we get lots of data about our scenario, we label that data, and the computer can figure out what the rules are that make one piece of data match a particular label and another piece of data match a different label.</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1113181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B49"/>
                </a:solidFill>
                <a:effectLst/>
                <a:latin typeface="Noto serif"/>
              </a:rPr>
              <a:t>How would this work for our activity detection scenario? Well, we can look at all the sensors that give us data about this person. If they have a wearable that detects information such as heart rate, location, speed, etc.—and if we collect a lot of instances of this data while they’re doing different activities—we end up with a scenario of having data that says, “This is what walking looks like,” “This is what running looks like,” and so on.  Now our job changes from figuring out the rules to creating the machine learning models that can match the data to the labels.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638133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4007547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Interestingly, the major computational approaches to AI were all established from the 1950’s to the 1970’s, and they can be grouped into two basic categories.  Top-down and Bottom-up methods.</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7451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Let’s consider the top-down approaches first, with the following characteristics: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knowledge, problem decomposition, symbolic (abstract) reasoning, and problem-solving algorithms.</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direct engineering.</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 and here’s a couple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04279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E8E791-EE1F-4D44-9396-5D7AC6C94023}"/>
              </a:ext>
            </a:extLst>
          </p:cNvPr>
          <p:cNvSpPr txBox="1">
            <a:spLocks noGrp="1"/>
          </p:cNvSpPr>
          <p:nvPr>
            <p:ph type="sldNum" sz="quarter" idx="5"/>
          </p:nvPr>
        </p:nvSpPr>
        <p:spPr>
          <a:ln/>
        </p:spPr>
        <p:txBody>
          <a:bodyPr lIns="0" tIns="0" rIns="0" bIns="0" anchor="b" anchorCtr="0">
            <a:noAutofit/>
          </a:bodyPr>
          <a:lstStyle/>
          <a:p>
            <a:pPr lvl="0"/>
            <a:fld id="{CC64ACC1-2D46-6240-B7D4-965E2B7E4DF0}" type="slidenum">
              <a:t>5</a:t>
            </a:fld>
            <a:endParaRPr lang="en-US"/>
          </a:p>
        </p:txBody>
      </p:sp>
      <p:sp>
        <p:nvSpPr>
          <p:cNvPr id="2" name="Slide Image Placeholder 1">
            <a:extLst>
              <a:ext uri="{FF2B5EF4-FFF2-40B4-BE49-F238E27FC236}">
                <a16:creationId xmlns:a16="http://schemas.microsoft.com/office/drawing/2014/main" id="{A5B70B4E-2A3C-414C-BE16-39CF970C3F9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DF2FA80-848A-D640-BE57-6E72B4C6B035}"/>
              </a:ext>
            </a:extLst>
          </p:cNvPr>
          <p:cNvSpPr txBox="1">
            <a:spLocks noGrp="1"/>
          </p:cNvSpPr>
          <p:nvPr>
            <p:ph type="body" sz="quarter" idx="1"/>
          </p:nvPr>
        </p:nvSpPr>
        <p:spPr/>
        <p:txBody>
          <a:bodyPr>
            <a:spAutoFit/>
          </a:bodyPr>
          <a:lstStyle/>
          <a:p>
            <a:r>
              <a:rPr lang="en-US" dirty="0"/>
              <a:t>In this first top-down example, we want to ask an AI system if the Orange-chinned parakeet can fly.  Here the expert system consists of an inference engine that queries a knowledge base of interconnected propositions.  A syllogism is one example.  In Logic, a syllogism is a </a:t>
            </a:r>
            <a:r>
              <a:rPr lang="en-US" b="0" i="0" dirty="0">
                <a:solidFill>
                  <a:srgbClr val="202124"/>
                </a:solidFill>
                <a:effectLst/>
                <a:latin typeface="Roboto" panose="02000000000000000000" pitchFamily="2" charset="0"/>
              </a:rPr>
              <a:t>form of reasoning in which a conclusion is drawn (whether valid or not) from two given or assumed premises.  These statements are often called heuristics, or rules of thumb.  This approach was popular in the late 1980’s, with most systems being developed in Lisp or Prolog.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1D85BF1-F405-2447-BD3A-68973BA60567}"/>
              </a:ext>
            </a:extLst>
          </p:cNvPr>
          <p:cNvSpPr txBox="1">
            <a:spLocks noGrp="1"/>
          </p:cNvSpPr>
          <p:nvPr>
            <p:ph type="sldNum" sz="quarter" idx="5"/>
          </p:nvPr>
        </p:nvSpPr>
        <p:spPr>
          <a:ln/>
        </p:spPr>
        <p:txBody>
          <a:bodyPr lIns="0" tIns="0" rIns="0" bIns="0" anchor="b" anchorCtr="0">
            <a:noAutofit/>
          </a:bodyPr>
          <a:lstStyle/>
          <a:p>
            <a:pPr lvl="0"/>
            <a:fld id="{3504B590-29F5-3A40-99A4-A8ABD955ECCA}" type="slidenum">
              <a:t>6</a:t>
            </a:fld>
            <a:endParaRPr lang="en-US"/>
          </a:p>
        </p:txBody>
      </p:sp>
      <p:sp>
        <p:nvSpPr>
          <p:cNvPr id="2" name="Slide Image Placeholder 1">
            <a:extLst>
              <a:ext uri="{FF2B5EF4-FFF2-40B4-BE49-F238E27FC236}">
                <a16:creationId xmlns:a16="http://schemas.microsoft.com/office/drawing/2014/main" id="{04031CA1-2073-B543-8A94-B44107F08B5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AD6C42B-71BC-F542-9604-E8AF33772A19}"/>
              </a:ext>
            </a:extLst>
          </p:cNvPr>
          <p:cNvSpPr txBox="1">
            <a:spLocks noGrp="1"/>
          </p:cNvSpPr>
          <p:nvPr>
            <p:ph type="body" sz="quarter" idx="1"/>
          </p:nvPr>
        </p:nvSpPr>
        <p:spPr/>
        <p:txBody>
          <a:bodyPr>
            <a:spAutoFit/>
          </a:bodyPr>
          <a:lstStyle/>
          <a:p>
            <a:r>
              <a:rPr lang="en-US" dirty="0"/>
              <a:t>In this second top-down example, a search algorithm lies at the heart of the AI system, managing its game strategy.  A representation of the game board and a position evaluator is fed to the search algorithm which then searches and prunes a tree of possible next moves, before arriving at a final decision.  Search is a big deal in AI and will continue to be so into the indefinite future.</a:t>
            </a:r>
          </a:p>
          <a:p>
            <a:endParaRPr lang="en-US" dirty="0"/>
          </a:p>
          <a:p>
            <a:r>
              <a:rPr lang="en-US" dirty="0"/>
              <a:t>The idea of intelligent machines capable of playing games is not new.  In 1959, Arthur Samuel created a system capable of playing checkers. </a:t>
            </a:r>
            <a:r>
              <a:rPr lang="en-US" b="0" i="0" dirty="0">
                <a:solidFill>
                  <a:srgbClr val="202122"/>
                </a:solidFill>
                <a:effectLst/>
                <a:latin typeface="Arial" panose="020B0604020202020204" pitchFamily="34" charset="0"/>
              </a:rPr>
              <a:t>The main driver of the machine was a search tree of the board positions reachable from the current state. Since he had a very limited amount of available computer memory, Samuel implemented what is now called alpha-beta pruning.  Instead of searching each path until it came to the game's conclusion, Samuel developed a scoring function based on the position of the board at any given time.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These two examples of the top-down approach to AI can be summarized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Focus on knowledge, problem decomposition, symbolic (abstract) reasoning, and problem-solving algorithms.</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These are examples of “common sense” reasoning – playing checkers, arriving at conclusions, given a set of propositions.</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AI is achieved through direct engineering.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128909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now, let’s consider a bottom-up example…</a:t>
            </a: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88812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1A054D-98ED-9D4F-909D-4407461EB483}"/>
              </a:ext>
            </a:extLst>
          </p:cNvPr>
          <p:cNvSpPr txBox="1">
            <a:spLocks noGrp="1"/>
          </p:cNvSpPr>
          <p:nvPr>
            <p:ph type="sldNum" sz="quarter" idx="5"/>
          </p:nvPr>
        </p:nvSpPr>
        <p:spPr>
          <a:ln/>
        </p:spPr>
        <p:txBody>
          <a:bodyPr lIns="0" tIns="0" rIns="0" bIns="0" anchor="b" anchorCtr="0">
            <a:noAutofit/>
          </a:bodyPr>
          <a:lstStyle/>
          <a:p>
            <a:pPr lvl="0"/>
            <a:fld id="{6BA626E2-A304-D94F-8CCB-F0A4566DD11A}" type="slidenum">
              <a:t>9</a:t>
            </a:fld>
            <a:endParaRPr lang="en-US"/>
          </a:p>
        </p:txBody>
      </p:sp>
      <p:sp>
        <p:nvSpPr>
          <p:cNvPr id="2" name="Slide Image Placeholder 1">
            <a:extLst>
              <a:ext uri="{FF2B5EF4-FFF2-40B4-BE49-F238E27FC236}">
                <a16:creationId xmlns:a16="http://schemas.microsoft.com/office/drawing/2014/main" id="{6ED823E8-8A6D-2D4B-A573-57A9526556F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88676EF-3101-EF4A-87A1-C2F7DB9A3251}"/>
              </a:ext>
            </a:extLst>
          </p:cNvPr>
          <p:cNvSpPr txBox="1">
            <a:spLocks noGrp="1"/>
          </p:cNvSpPr>
          <p:nvPr>
            <p:ph type="body" sz="quarter" idx="1"/>
          </p:nvPr>
        </p:nvSpPr>
        <p:spPr/>
        <p:txBody>
          <a:bodyPr>
            <a:spAutoFit/>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Now for the bottom-up approach to AI.  Here we feature a classification example – Is this a dog or a cat?  A couple distinguishing features of bottom-up approaches to AI are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inputs (e.g., data, environment) and low-level methods of processing.</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AI achieved by learning, self-organization, or optimization.</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10/4/2021</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10/4/2021</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10/4/2021</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10/4/2021</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10/4/2021</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10/4/2021</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10/4/2021</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10/4/2021</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10/4/2021</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10/4/2021</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10/4/2021</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10/4/2021</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The Learning Machine</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9A36835-422E-2044-94A9-5253F32E5E5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95FD8244-97D3-0748-AD0E-B78C6D249FD6}"/>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8" name="Picture 7">
            <a:extLst>
              <a:ext uri="{FF2B5EF4-FFF2-40B4-BE49-F238E27FC236}">
                <a16:creationId xmlns:a16="http://schemas.microsoft.com/office/drawing/2014/main" id="{4F8E439D-5050-3B4B-A0B0-74D86E304C6D}"/>
              </a:ext>
            </a:extLst>
          </p:cNvPr>
          <p:cNvPicPr>
            <a:picLocks noChangeAspect="1"/>
          </p:cNvPicPr>
          <p:nvPr/>
        </p:nvPicPr>
        <p:blipFill>
          <a:blip r:embed="rId3">
            <a:lum/>
            <a:alphaModFix/>
          </a:blip>
          <a:srcRect/>
          <a:stretch>
            <a:fillRect/>
          </a:stretch>
        </p:blipFill>
        <p:spPr>
          <a:xfrm>
            <a:off x="4507973" y="3785821"/>
            <a:ext cx="3176668" cy="995015"/>
          </a:xfrm>
          <a:prstGeom prst="rect">
            <a:avLst/>
          </a:prstGeom>
          <a:noFill/>
          <a:ln>
            <a:noFill/>
          </a:ln>
        </p:spPr>
      </p:pic>
      <p:sp>
        <p:nvSpPr>
          <p:cNvPr id="9" name="TextBox 8">
            <a:extLst>
              <a:ext uri="{FF2B5EF4-FFF2-40B4-BE49-F238E27FC236}">
                <a16:creationId xmlns:a16="http://schemas.microsoft.com/office/drawing/2014/main" id="{408DB6E7-E10A-4D4D-A92A-118D2D2F953D}"/>
              </a:ext>
            </a:extLst>
          </p:cNvPr>
          <p:cNvSpPr txBox="1"/>
          <p:nvPr/>
        </p:nvSpPr>
        <p:spPr>
          <a:xfrm>
            <a:off x="4298393" y="5244066"/>
            <a:ext cx="4023665" cy="1104420"/>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mj-lt"/>
                <a:ea typeface="Arial" pitchFamily="34"/>
                <a:cs typeface="Arial" pitchFamily="34"/>
              </a:rPr>
              <a:t>Special numerical values in the function are “knobs” we can turn to adjust the outputs.</a:t>
            </a:r>
          </a:p>
        </p:txBody>
      </p:sp>
      <p:sp>
        <p:nvSpPr>
          <p:cNvPr id="10" name="Freeform 9">
            <a:extLst>
              <a:ext uri="{FF2B5EF4-FFF2-40B4-BE49-F238E27FC236}">
                <a16:creationId xmlns:a16="http://schemas.microsoft.com/office/drawing/2014/main" id="{71300D40-4B7F-9040-8ABB-03E9CC92652D}"/>
              </a:ext>
            </a:extLst>
          </p:cNvPr>
          <p:cNvSpPr/>
          <p:nvPr/>
        </p:nvSpPr>
        <p:spPr>
          <a:xfrm>
            <a:off x="5290795" y="4734807"/>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141FA036-B39A-C746-99B2-2EB22E76C94E}"/>
              </a:ext>
            </a:extLst>
          </p:cNvPr>
          <p:cNvSpPr/>
          <p:nvPr/>
        </p:nvSpPr>
        <p:spPr>
          <a:xfrm>
            <a:off x="6096144" y="4817725"/>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Freeform 11">
            <a:extLst>
              <a:ext uri="{FF2B5EF4-FFF2-40B4-BE49-F238E27FC236}">
                <a16:creationId xmlns:a16="http://schemas.microsoft.com/office/drawing/2014/main" id="{B5886D07-FD17-2B48-B542-0517AFC99B2E}"/>
              </a:ext>
            </a:extLst>
          </p:cNvPr>
          <p:cNvSpPr/>
          <p:nvPr/>
        </p:nvSpPr>
        <p:spPr>
          <a:xfrm>
            <a:off x="6409208" y="4743295"/>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TextBox 12">
            <a:extLst>
              <a:ext uri="{FF2B5EF4-FFF2-40B4-BE49-F238E27FC236}">
                <a16:creationId xmlns:a16="http://schemas.microsoft.com/office/drawing/2014/main" id="{4121A245-B890-CE4B-92CD-25F7DF41ABB8}"/>
              </a:ext>
            </a:extLst>
          </p:cNvPr>
          <p:cNvSpPr txBox="1"/>
          <p:nvPr/>
        </p:nvSpPr>
        <p:spPr>
          <a:xfrm>
            <a:off x="8724008" y="4502048"/>
            <a:ext cx="1832326"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mj-lt"/>
                <a:ea typeface="Arial" pitchFamily="34"/>
                <a:cs typeface="Arial" pitchFamily="34"/>
              </a:rPr>
              <a:t>E.g.: </a:t>
            </a:r>
            <a:r>
              <a:rPr lang="en-US" sz="2176" i="1" dirty="0">
                <a:latin typeface="+mj-lt"/>
                <a:ea typeface="Arial" pitchFamily="34"/>
                <a:cs typeface="Arial" pitchFamily="34"/>
              </a:rPr>
              <a:t>y</a:t>
            </a:r>
            <a:r>
              <a:rPr lang="en-US" sz="2176" dirty="0">
                <a:latin typeface="+mj-lt"/>
                <a:ea typeface="Arial" pitchFamily="34"/>
                <a:cs typeface="Arial" pitchFamily="34"/>
              </a:rPr>
              <a:t> = </a:t>
            </a:r>
            <a:r>
              <a:rPr lang="en-US" sz="2176" i="1" dirty="0">
                <a:latin typeface="+mj-lt"/>
                <a:ea typeface="Arial" pitchFamily="34"/>
                <a:cs typeface="Arial" pitchFamily="34"/>
              </a:rPr>
              <a:t>mx</a:t>
            </a:r>
            <a:r>
              <a:rPr lang="en-US" sz="2176" dirty="0">
                <a:latin typeface="+mj-lt"/>
                <a:ea typeface="Arial" pitchFamily="34"/>
                <a:cs typeface="Arial" pitchFamily="34"/>
              </a:rPr>
              <a:t> + </a:t>
            </a:r>
            <a:r>
              <a:rPr lang="en-US" sz="2176" i="1" dirty="0">
                <a:latin typeface="+mj-lt"/>
                <a:ea typeface="Arial" pitchFamily="34"/>
                <a:cs typeface="Arial" pitchFamily="34"/>
              </a:rPr>
              <a:t>b</a:t>
            </a:r>
          </a:p>
        </p:txBody>
      </p:sp>
      <p:sp>
        <p:nvSpPr>
          <p:cNvPr id="14" name="Freeform 13">
            <a:extLst>
              <a:ext uri="{FF2B5EF4-FFF2-40B4-BE49-F238E27FC236}">
                <a16:creationId xmlns:a16="http://schemas.microsoft.com/office/drawing/2014/main" id="{8AAABE0A-EC29-3B45-92A6-F6B0B3D8D635}"/>
              </a:ext>
            </a:extLst>
          </p:cNvPr>
          <p:cNvSpPr/>
          <p:nvPr/>
        </p:nvSpPr>
        <p:spPr>
          <a:xfrm rot="20672401">
            <a:off x="8183211" y="5093954"/>
            <a:ext cx="1628651" cy="211539"/>
          </a:xfrm>
          <a:custGeom>
            <a:avLst/>
            <a:gdLst/>
            <a:ahLst/>
            <a:cxnLst>
              <a:cxn ang="3cd4">
                <a:pos x="hc" y="t"/>
              </a:cxn>
              <a:cxn ang="cd2">
                <a:pos x="l" y="vc"/>
              </a:cxn>
              <a:cxn ang="cd4">
                <a:pos x="hc" y="b"/>
              </a:cxn>
              <a:cxn ang="0">
                <a:pos x="r" y="vc"/>
              </a:cxn>
            </a:cxnLst>
            <a:rect l="l" t="t" r="r" b="b"/>
            <a:pathLst>
              <a:path w="4990" h="649">
                <a:moveTo>
                  <a:pt x="0" y="402"/>
                </a:moveTo>
                <a:cubicBezTo>
                  <a:pt x="0" y="402"/>
                  <a:pt x="2961" y="1169"/>
                  <a:pt x="4990"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5" name="Freeform 14">
            <a:extLst>
              <a:ext uri="{FF2B5EF4-FFF2-40B4-BE49-F238E27FC236}">
                <a16:creationId xmlns:a16="http://schemas.microsoft.com/office/drawing/2014/main" id="{13AFAB8A-D9DE-B24D-8A5D-E556ACDA1E42}"/>
              </a:ext>
            </a:extLst>
          </p:cNvPr>
          <p:cNvSpPr/>
          <p:nvPr/>
        </p:nvSpPr>
        <p:spPr>
          <a:xfrm rot="20767305">
            <a:off x="8215567" y="5118940"/>
            <a:ext cx="2254452" cy="255609"/>
          </a:xfrm>
          <a:custGeom>
            <a:avLst/>
            <a:gdLst/>
            <a:ahLst/>
            <a:cxnLst>
              <a:cxn ang="3cd4">
                <a:pos x="hc" y="t"/>
              </a:cxn>
              <a:cxn ang="cd2">
                <a:pos x="l" y="vc"/>
              </a:cxn>
              <a:cxn ang="cd4">
                <a:pos x="hc" y="b"/>
              </a:cxn>
              <a:cxn ang="0">
                <a:pos x="r" y="vc"/>
              </a:cxn>
            </a:cxnLst>
            <a:rect l="l" t="t" r="r" b="b"/>
            <a:pathLst>
              <a:path w="6907" h="784">
                <a:moveTo>
                  <a:pt x="0" y="176"/>
                </a:moveTo>
                <a:cubicBezTo>
                  <a:pt x="0" y="176"/>
                  <a:pt x="4334" y="1654"/>
                  <a:pt x="6907"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19" name="Group 18">
            <a:extLst>
              <a:ext uri="{FF2B5EF4-FFF2-40B4-BE49-F238E27FC236}">
                <a16:creationId xmlns:a16="http://schemas.microsoft.com/office/drawing/2014/main" id="{17BF7BC1-B149-401B-A5AA-F302D605F847}"/>
              </a:ext>
            </a:extLst>
          </p:cNvPr>
          <p:cNvGrpSpPr/>
          <p:nvPr/>
        </p:nvGrpSpPr>
        <p:grpSpPr>
          <a:xfrm>
            <a:off x="5135734" y="170528"/>
            <a:ext cx="1823868" cy="1626007"/>
            <a:chOff x="5852517" y="176072"/>
            <a:chExt cx="2011320" cy="1793124"/>
          </a:xfrm>
        </p:grpSpPr>
        <p:sp>
          <p:nvSpPr>
            <p:cNvPr id="20" name="TextBox 19">
              <a:extLst>
                <a:ext uri="{FF2B5EF4-FFF2-40B4-BE49-F238E27FC236}">
                  <a16:creationId xmlns:a16="http://schemas.microsoft.com/office/drawing/2014/main" id="{610C20B6-D3EC-42F0-B027-5E1F686F865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1" name="Picture 20">
              <a:extLst>
                <a:ext uri="{FF2B5EF4-FFF2-40B4-BE49-F238E27FC236}">
                  <a16:creationId xmlns:a16="http://schemas.microsoft.com/office/drawing/2014/main" id="{AFAC1187-C679-43C6-A0CC-D5C8364AFC79}"/>
                </a:ext>
              </a:extLst>
            </p:cNvPr>
            <p:cNvPicPr>
              <a:picLocks noChangeAspect="1"/>
            </p:cNvPicPr>
            <p:nvPr/>
          </p:nvPicPr>
          <p:blipFill>
            <a:blip r:embed="rId4">
              <a:lum/>
              <a:alphaModFix/>
            </a:blip>
            <a:srcRect/>
            <a:stretch>
              <a:fillRect/>
            </a:stretch>
          </p:blipFill>
          <p:spPr>
            <a:xfrm>
              <a:off x="5852517" y="176072"/>
              <a:ext cx="2011320" cy="134064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Class="entr"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Class="entr"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Class="entr"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AB92D522-D6ED-C545-A14E-43550DA04982}"/>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C4489DE6-1C6F-EB4B-B009-AD800EAB40B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8" name="Picture 7">
            <a:extLst>
              <a:ext uri="{FF2B5EF4-FFF2-40B4-BE49-F238E27FC236}">
                <a16:creationId xmlns:a16="http://schemas.microsoft.com/office/drawing/2014/main" id="{AE57E206-FCCE-C645-94C7-C4199B9036D6}"/>
              </a:ext>
            </a:extLst>
          </p:cNvPr>
          <p:cNvPicPr>
            <a:picLocks noChangeAspect="1"/>
          </p:cNvPicPr>
          <p:nvPr/>
        </p:nvPicPr>
        <p:blipFill>
          <a:blip r:embed="rId3">
            <a:lum/>
            <a:alphaModFix/>
          </a:blip>
          <a:srcRect/>
          <a:stretch>
            <a:fillRect/>
          </a:stretch>
        </p:blipFill>
        <p:spPr>
          <a:xfrm>
            <a:off x="4507973" y="3785821"/>
            <a:ext cx="3176668" cy="995015"/>
          </a:xfrm>
          <a:prstGeom prst="rect">
            <a:avLst/>
          </a:prstGeom>
          <a:noFill/>
          <a:ln>
            <a:noFill/>
          </a:ln>
        </p:spPr>
      </p:pic>
      <p:grpSp>
        <p:nvGrpSpPr>
          <p:cNvPr id="12" name="Group 11">
            <a:extLst>
              <a:ext uri="{FF2B5EF4-FFF2-40B4-BE49-F238E27FC236}">
                <a16:creationId xmlns:a16="http://schemas.microsoft.com/office/drawing/2014/main" id="{32455EE2-6955-4DD1-B4B6-CD45B29C8866}"/>
              </a:ext>
            </a:extLst>
          </p:cNvPr>
          <p:cNvGrpSpPr/>
          <p:nvPr/>
        </p:nvGrpSpPr>
        <p:grpSpPr>
          <a:xfrm>
            <a:off x="5135734" y="170528"/>
            <a:ext cx="1823868" cy="1626007"/>
            <a:chOff x="5852517" y="176072"/>
            <a:chExt cx="2011320" cy="1793124"/>
          </a:xfrm>
        </p:grpSpPr>
        <p:sp>
          <p:nvSpPr>
            <p:cNvPr id="13" name="TextBox 12">
              <a:extLst>
                <a:ext uri="{FF2B5EF4-FFF2-40B4-BE49-F238E27FC236}">
                  <a16:creationId xmlns:a16="http://schemas.microsoft.com/office/drawing/2014/main" id="{AD3C1C50-6D1F-4320-BD82-F9BB4B4F2CEC}"/>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4" name="Picture 13">
              <a:extLst>
                <a:ext uri="{FF2B5EF4-FFF2-40B4-BE49-F238E27FC236}">
                  <a16:creationId xmlns:a16="http://schemas.microsoft.com/office/drawing/2014/main" id="{043404A5-F51B-43A2-8804-8CB6D95E71DC}"/>
                </a:ext>
              </a:extLst>
            </p:cNvPr>
            <p:cNvPicPr>
              <a:picLocks noChangeAspect="1"/>
            </p:cNvPicPr>
            <p:nvPr/>
          </p:nvPicPr>
          <p:blipFill>
            <a:blip r:embed="rId4">
              <a:lum/>
              <a:alphaModFix/>
            </a:blip>
            <a:srcRect/>
            <a:stretch>
              <a:fillRect/>
            </a:stretch>
          </p:blipFill>
          <p:spPr>
            <a:xfrm>
              <a:off x="5852517" y="176072"/>
              <a:ext cx="2011320" cy="134064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D5127BF3-73C5-6C4F-B10D-811B1AC21E38}"/>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FB805C86-0192-BF47-BABB-16F8F322D2F5}"/>
              </a:ext>
            </a:extLst>
          </p:cNvPr>
          <p:cNvPicPr>
            <a:picLocks noChangeAspect="1"/>
          </p:cNvPicPr>
          <p:nvPr/>
        </p:nvPicPr>
        <p:blipFill>
          <a:blip r:embed="rId3">
            <a:lum/>
            <a:alphaModFix/>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DDA9B0D-FD33-374E-BE46-0A91A04869AC}"/>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C8917215-2939-D94F-9AD1-DF2965F650C9}"/>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11" name="Picture 10">
            <a:extLst>
              <a:ext uri="{FF2B5EF4-FFF2-40B4-BE49-F238E27FC236}">
                <a16:creationId xmlns:a16="http://schemas.microsoft.com/office/drawing/2014/main" id="{F50C0E79-101B-D147-89D0-2D3B4A0580CE}"/>
              </a:ext>
            </a:extLst>
          </p:cNvPr>
          <p:cNvPicPr>
            <a:picLocks noChangeAspect="1"/>
          </p:cNvPicPr>
          <p:nvPr/>
        </p:nvPicPr>
        <p:blipFill>
          <a:blip r:embed="rId4">
            <a:lum/>
            <a:alphaModFix/>
          </a:blip>
          <a:srcRect/>
          <a:stretch>
            <a:fillRect/>
          </a:stretch>
        </p:blipFill>
        <p:spPr>
          <a:xfrm>
            <a:off x="4507973" y="3785821"/>
            <a:ext cx="3176668" cy="995015"/>
          </a:xfrm>
          <a:prstGeom prst="rect">
            <a:avLst/>
          </a:prstGeom>
          <a:noFill/>
          <a:ln>
            <a:noFill/>
          </a:ln>
        </p:spPr>
      </p:pic>
      <p:sp>
        <p:nvSpPr>
          <p:cNvPr id="12" name="Freeform 11">
            <a:extLst>
              <a:ext uri="{FF2B5EF4-FFF2-40B4-BE49-F238E27FC236}">
                <a16:creationId xmlns:a16="http://schemas.microsoft.com/office/drawing/2014/main" id="{D1D541C9-D481-2145-BFB5-C7E92A043B82}"/>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F72D86E7-F380-4249-B196-FD37FFCC1EEF}"/>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7A5FF38-7EA9-A445-9FB4-3AFA334BFD6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2165707C-2000-E64F-BA6A-BB8098D541DB}"/>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C1F666AC-BCAF-C74E-BB58-65451A66C22D}"/>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9C930F0D-8177-424A-B574-C8492C5E4205}"/>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E110895-89CC-274E-B166-EEA57E6D140F}"/>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C86503F0-F0F6-DD47-9BCE-3672F1970C2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14CE0F50-0275-4E6F-B02F-642CD5604E2A}"/>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25B5EBA7-6427-40F7-9B82-1D23175A2757}"/>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691F465A-2A4B-42BC-A063-1584E62FC60B}"/>
                </a:ext>
              </a:extLst>
            </p:cNvPr>
            <p:cNvPicPr>
              <a:picLocks noChangeAspect="1"/>
            </p:cNvPicPr>
            <p:nvPr/>
          </p:nvPicPr>
          <p:blipFill>
            <a:blip r:embed="rId5">
              <a:lum/>
              <a:alphaModFix/>
            </a:blip>
            <a:srcRect/>
            <a:stretch>
              <a:fillRect/>
            </a:stretch>
          </p:blipFill>
          <p:spPr>
            <a:xfrm>
              <a:off x="5852517" y="176072"/>
              <a:ext cx="2011320" cy="1340640"/>
            </a:xfrm>
            <a:prstGeom prst="rect">
              <a:avLst/>
            </a:prstGeom>
            <a:noFill/>
            <a:ln>
              <a:noFill/>
            </a:ln>
          </p:spPr>
        </p:pic>
      </p:grpSp>
      <p:pic>
        <p:nvPicPr>
          <p:cNvPr id="4" name="Picture 3">
            <a:extLst>
              <a:ext uri="{FF2B5EF4-FFF2-40B4-BE49-F238E27FC236}">
                <a16:creationId xmlns:a16="http://schemas.microsoft.com/office/drawing/2014/main" id="{16E2A4F1-6317-432B-AD9A-3D6DBD830F21}"/>
              </a:ext>
            </a:extLst>
          </p:cNvPr>
          <p:cNvPicPr>
            <a:picLocks noChangeAspect="1"/>
          </p:cNvPicPr>
          <p:nvPr/>
        </p:nvPicPr>
        <p:blipFill>
          <a:blip r:embed="rId6"/>
          <a:stretch>
            <a:fillRect/>
          </a:stretch>
        </p:blipFill>
        <p:spPr>
          <a:xfrm>
            <a:off x="8363684" y="1567074"/>
            <a:ext cx="3717658" cy="40874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1DCF472B-F8EF-7141-A59D-696DED17ECCD}"/>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1CD81C25-0EFB-C64D-A9EB-58804D44EE36}"/>
              </a:ext>
            </a:extLst>
          </p:cNvPr>
          <p:cNvPicPr>
            <a:picLocks noChangeAspect="1"/>
          </p:cNvPicPr>
          <p:nvPr/>
        </p:nvPicPr>
        <p:blipFill>
          <a:blip r:embed="rId3">
            <a:lum/>
            <a:alphaModFix/>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9F3C26DF-CC7B-794E-870E-508FF18283A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F297D33-CD57-4940-9454-DC216CA53151}"/>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11" name="Picture 10">
            <a:extLst>
              <a:ext uri="{FF2B5EF4-FFF2-40B4-BE49-F238E27FC236}">
                <a16:creationId xmlns:a16="http://schemas.microsoft.com/office/drawing/2014/main" id="{BA701B36-B79D-CB4F-B970-90EDA68B08EA}"/>
              </a:ext>
            </a:extLst>
          </p:cNvPr>
          <p:cNvPicPr>
            <a:picLocks noChangeAspect="1"/>
          </p:cNvPicPr>
          <p:nvPr/>
        </p:nvPicPr>
        <p:blipFill>
          <a:blip r:embed="rId4">
            <a:lum/>
            <a:alphaModFix/>
          </a:blip>
          <a:srcRect/>
          <a:stretch>
            <a:fillRect/>
          </a:stretch>
        </p:blipFill>
        <p:spPr>
          <a:xfrm>
            <a:off x="4507973" y="3785821"/>
            <a:ext cx="3176668" cy="995015"/>
          </a:xfrm>
          <a:prstGeom prst="rect">
            <a:avLst/>
          </a:prstGeom>
          <a:noFill/>
          <a:ln>
            <a:noFill/>
          </a:ln>
        </p:spPr>
      </p:pic>
      <p:sp>
        <p:nvSpPr>
          <p:cNvPr id="12" name="Straight Connector 11">
            <a:extLst>
              <a:ext uri="{FF2B5EF4-FFF2-40B4-BE49-F238E27FC236}">
                <a16:creationId xmlns:a16="http://schemas.microsoft.com/office/drawing/2014/main" id="{16B02DA3-6ED0-DC41-84B4-0626AEA49CAE}"/>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5843E7F6-07F2-094F-9FBA-9099885BC0BE}"/>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DFE365FF-FC7C-1D44-84B4-EA95A07A36A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14828C0-3FE6-FD4E-8C1B-B6A7EAAC92A1}"/>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F6B250EA-3209-D042-A1DB-B736C1767CFB}"/>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2974A1DF-E122-DD4E-B760-CAB11A0C5C67}"/>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C494A30A-BEA9-BA49-A485-3174FDA3D8FC}"/>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6156B536-EDCA-6742-B0B2-54B2EF55FF15}"/>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0AF5578A-757D-4DE6-BDD4-4C75C645D692}"/>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C4CDB68A-BDCC-483E-A93C-4763EC658114}"/>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3BDED557-B2DF-4542-BF61-41AA65C526E8}"/>
                </a:ext>
              </a:extLst>
            </p:cNvPr>
            <p:cNvPicPr>
              <a:picLocks noChangeAspect="1"/>
            </p:cNvPicPr>
            <p:nvPr/>
          </p:nvPicPr>
          <p:blipFill>
            <a:blip r:embed="rId5">
              <a:lum/>
              <a:alphaModFix/>
            </a:blip>
            <a:srcRect/>
            <a:stretch>
              <a:fillRect/>
            </a:stretch>
          </p:blipFill>
          <p:spPr>
            <a:xfrm>
              <a:off x="5852517" y="176072"/>
              <a:ext cx="2011320" cy="1340640"/>
            </a:xfrm>
            <a:prstGeom prst="rect">
              <a:avLst/>
            </a:prstGeom>
            <a:noFill/>
            <a:ln>
              <a:noFill/>
            </a:ln>
          </p:spPr>
        </p:pic>
      </p:grpSp>
      <p:pic>
        <p:nvPicPr>
          <p:cNvPr id="20" name="Picture 19">
            <a:extLst>
              <a:ext uri="{FF2B5EF4-FFF2-40B4-BE49-F238E27FC236}">
                <a16:creationId xmlns:a16="http://schemas.microsoft.com/office/drawing/2014/main" id="{B9A78AC4-F277-4E15-AE9F-8C1588C56A7E}"/>
              </a:ext>
            </a:extLst>
          </p:cNvPr>
          <p:cNvPicPr>
            <a:picLocks noChangeAspect="1"/>
          </p:cNvPicPr>
          <p:nvPr/>
        </p:nvPicPr>
        <p:blipFill>
          <a:blip r:embed="rId6"/>
          <a:stretch>
            <a:fillRect/>
          </a:stretch>
        </p:blipFill>
        <p:spPr>
          <a:xfrm>
            <a:off x="8363684" y="1567074"/>
            <a:ext cx="3717590" cy="40873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E9E48F96-C423-7A40-B281-4522228342C6}"/>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DE8E2E57-F86B-4C4A-BA60-B0AE48E4697C}"/>
              </a:ext>
            </a:extLst>
          </p:cNvPr>
          <p:cNvPicPr>
            <a:picLocks noChangeAspect="1"/>
          </p:cNvPicPr>
          <p:nvPr/>
        </p:nvPicPr>
        <p:blipFill>
          <a:blip r:embed="rId3">
            <a:lum/>
            <a:alphaModFix/>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AE2A0592-9E66-4847-AE8A-B76F9CB867A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50000"/>
                <a:lumOff val="50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3D4A6D5-AE69-4A4C-B1E9-A3B30EF029F7}"/>
              </a:ext>
            </a:extLst>
          </p:cNvPr>
          <p:cNvSpPr txBox="1"/>
          <p:nvPr/>
        </p:nvSpPr>
        <p:spPr>
          <a:xfrm>
            <a:off x="4396328" y="2607343"/>
            <a:ext cx="3399632"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11" name="Picture 10">
            <a:extLst>
              <a:ext uri="{FF2B5EF4-FFF2-40B4-BE49-F238E27FC236}">
                <a16:creationId xmlns:a16="http://schemas.microsoft.com/office/drawing/2014/main" id="{8EF5E223-0D01-0342-8FCC-041A47532D34}"/>
              </a:ext>
            </a:extLst>
          </p:cNvPr>
          <p:cNvPicPr>
            <a:picLocks noChangeAspect="1"/>
          </p:cNvPicPr>
          <p:nvPr/>
        </p:nvPicPr>
        <p:blipFill>
          <a:blip r:embed="rId4">
            <a:lum/>
            <a:alphaModFix/>
          </a:blip>
          <a:srcRect/>
          <a:stretch>
            <a:fillRect/>
          </a:stretch>
        </p:blipFill>
        <p:spPr>
          <a:xfrm>
            <a:off x="4507973" y="3785821"/>
            <a:ext cx="3176668" cy="995015"/>
          </a:xfrm>
          <a:prstGeom prst="rect">
            <a:avLst/>
          </a:prstGeom>
          <a:noFill/>
          <a:ln>
            <a:noFill/>
          </a:ln>
        </p:spPr>
      </p:pic>
      <p:sp>
        <p:nvSpPr>
          <p:cNvPr id="12" name="Freeform 11">
            <a:extLst>
              <a:ext uri="{FF2B5EF4-FFF2-40B4-BE49-F238E27FC236}">
                <a16:creationId xmlns:a16="http://schemas.microsoft.com/office/drawing/2014/main" id="{F3007198-EF47-654A-A1E3-F36612B6028D}"/>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7D1D3EEC-163B-F248-BBEE-7F387ECE4BC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2F1D76F9-6203-5A46-A9C6-0F722C1956F9}"/>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5910E679-76B0-E442-A648-29598537C308}"/>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A94D4EDB-3B45-074E-A37C-8ECBB54D6787}"/>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7557BD57-24D0-4A49-96CB-8CC723EEE328}"/>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0670ABA1-AB12-FB4A-BBB7-27CD2D765AAA}"/>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05BA2E00-E359-974C-905F-8731BEADCA5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72F9D514-6A5A-4AB7-B4EA-51E503FD5A14}"/>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F1A5B11D-DF75-4E81-AD2A-BF7B8A23DDFF}"/>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7E4C3F7-A43C-4FAD-B59B-BD2B03ADC1B9}"/>
                </a:ext>
              </a:extLst>
            </p:cNvPr>
            <p:cNvPicPr>
              <a:picLocks noChangeAspect="1"/>
            </p:cNvPicPr>
            <p:nvPr/>
          </p:nvPicPr>
          <p:blipFill>
            <a:blip r:embed="rId5">
              <a:lum/>
              <a:alphaModFix/>
            </a:blip>
            <a:srcRect/>
            <a:stretch>
              <a:fillRect/>
            </a:stretch>
          </p:blipFill>
          <p:spPr>
            <a:xfrm>
              <a:off x="5852517" y="176072"/>
              <a:ext cx="2011320" cy="1340640"/>
            </a:xfrm>
            <a:prstGeom prst="rect">
              <a:avLst/>
            </a:prstGeom>
            <a:noFill/>
            <a:ln>
              <a:noFill/>
            </a:ln>
          </p:spPr>
        </p:pic>
      </p:grpSp>
      <p:pic>
        <p:nvPicPr>
          <p:cNvPr id="6" name="Picture 5">
            <a:extLst>
              <a:ext uri="{FF2B5EF4-FFF2-40B4-BE49-F238E27FC236}">
                <a16:creationId xmlns:a16="http://schemas.microsoft.com/office/drawing/2014/main" id="{5B5CBAD0-F2C6-4F3C-A339-26E397FB99C9}"/>
              </a:ext>
            </a:extLst>
          </p:cNvPr>
          <p:cNvPicPr>
            <a:picLocks noChangeAspect="1"/>
          </p:cNvPicPr>
          <p:nvPr/>
        </p:nvPicPr>
        <p:blipFill>
          <a:blip r:embed="rId6"/>
          <a:stretch>
            <a:fillRect/>
          </a:stretch>
        </p:blipFill>
        <p:spPr>
          <a:xfrm>
            <a:off x="8389552" y="1563624"/>
            <a:ext cx="3677309" cy="40873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25E0A701-E46E-0640-9A7B-05AA6906E4F0}"/>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8EC5805D-A591-3849-9C08-3FDE4CB42936}"/>
              </a:ext>
            </a:extLst>
          </p:cNvPr>
          <p:cNvPicPr>
            <a:picLocks noChangeAspect="1"/>
          </p:cNvPicPr>
          <p:nvPr/>
        </p:nvPicPr>
        <p:blipFill>
          <a:blip r:embed="rId3">
            <a:lum/>
            <a:alphaModFix/>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E1643AE-E0D9-4740-A97C-DE61432C086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10567EC5-F26C-7144-A166-B428E9AFA73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11" name="Picture 10">
            <a:extLst>
              <a:ext uri="{FF2B5EF4-FFF2-40B4-BE49-F238E27FC236}">
                <a16:creationId xmlns:a16="http://schemas.microsoft.com/office/drawing/2014/main" id="{DA168CD7-C043-FE4B-B9C3-8C4013173E31}"/>
              </a:ext>
            </a:extLst>
          </p:cNvPr>
          <p:cNvPicPr>
            <a:picLocks noChangeAspect="1"/>
          </p:cNvPicPr>
          <p:nvPr/>
        </p:nvPicPr>
        <p:blipFill>
          <a:blip r:embed="rId4">
            <a:lum/>
            <a:alphaModFix/>
          </a:blip>
          <a:srcRect/>
          <a:stretch>
            <a:fillRect/>
          </a:stretch>
        </p:blipFill>
        <p:spPr>
          <a:xfrm>
            <a:off x="4507973" y="3785821"/>
            <a:ext cx="3176668" cy="995015"/>
          </a:xfrm>
          <a:prstGeom prst="rect">
            <a:avLst/>
          </a:prstGeom>
          <a:noFill/>
          <a:ln>
            <a:noFill/>
          </a:ln>
        </p:spPr>
      </p:pic>
      <p:sp>
        <p:nvSpPr>
          <p:cNvPr id="12" name="Straight Connector 11">
            <a:extLst>
              <a:ext uri="{FF2B5EF4-FFF2-40B4-BE49-F238E27FC236}">
                <a16:creationId xmlns:a16="http://schemas.microsoft.com/office/drawing/2014/main" id="{EC076847-676A-0E4B-9ED6-A978F8E8C116}"/>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A49CBD79-4D4E-4045-867E-1E683B6D076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9714B0E-E8C3-AC47-B043-B067D676674D}"/>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34B06F4-26E6-A44C-A174-462FF617989D}"/>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EBF2A40F-0B6D-7248-9EA3-0B0121EDC609}"/>
                </a:ext>
              </a:extLst>
            </p:cNvPr>
            <p:cNvSpPr txBox="1"/>
            <p:nvPr/>
          </p:nvSpPr>
          <p:spPr>
            <a:xfrm>
              <a:off x="5662080" y="6041160"/>
              <a:ext cx="2117880"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44FFF651-C61D-1049-B910-57A6030FB923}"/>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67F1E46D-B2E1-6C4E-AD20-2FD3AF4B0EC4}"/>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15C9BB9C-DCEA-C148-95C9-90C95A8C9E42}"/>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546FF205-18A8-402D-B4DA-FF9C9AB1EBF1}"/>
              </a:ext>
            </a:extLst>
          </p:cNvPr>
          <p:cNvGrpSpPr/>
          <p:nvPr/>
        </p:nvGrpSpPr>
        <p:grpSpPr>
          <a:xfrm>
            <a:off x="5135734" y="170528"/>
            <a:ext cx="1823868" cy="1626007"/>
            <a:chOff x="5852517" y="176072"/>
            <a:chExt cx="2011320" cy="1793124"/>
          </a:xfrm>
        </p:grpSpPr>
        <p:sp>
          <p:nvSpPr>
            <p:cNvPr id="22" name="TextBox 21">
              <a:extLst>
                <a:ext uri="{FF2B5EF4-FFF2-40B4-BE49-F238E27FC236}">
                  <a16:creationId xmlns:a16="http://schemas.microsoft.com/office/drawing/2014/main" id="{E5EE8A28-3F71-4FAB-9436-9B65502CA6C5}"/>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23" name="Picture 22">
              <a:extLst>
                <a:ext uri="{FF2B5EF4-FFF2-40B4-BE49-F238E27FC236}">
                  <a16:creationId xmlns:a16="http://schemas.microsoft.com/office/drawing/2014/main" id="{BC815A21-2C1B-44F8-89D5-6380ED86EFBD}"/>
                </a:ext>
              </a:extLst>
            </p:cNvPr>
            <p:cNvPicPr>
              <a:picLocks noChangeAspect="1"/>
            </p:cNvPicPr>
            <p:nvPr/>
          </p:nvPicPr>
          <p:blipFill>
            <a:blip r:embed="rId5">
              <a:lum/>
              <a:alphaModFix/>
            </a:blip>
            <a:srcRect/>
            <a:stretch>
              <a:fillRect/>
            </a:stretch>
          </p:blipFill>
          <p:spPr>
            <a:xfrm>
              <a:off x="5852517" y="176072"/>
              <a:ext cx="2011320" cy="1340640"/>
            </a:xfrm>
            <a:prstGeom prst="rect">
              <a:avLst/>
            </a:prstGeom>
            <a:noFill/>
            <a:ln>
              <a:noFill/>
            </a:ln>
          </p:spPr>
        </p:pic>
      </p:grpSp>
      <p:pic>
        <p:nvPicPr>
          <p:cNvPr id="24" name="Picture 23">
            <a:extLst>
              <a:ext uri="{FF2B5EF4-FFF2-40B4-BE49-F238E27FC236}">
                <a16:creationId xmlns:a16="http://schemas.microsoft.com/office/drawing/2014/main" id="{D2A0ECDE-F289-4CD6-A22D-8825BAD85197}"/>
              </a:ext>
            </a:extLst>
          </p:cNvPr>
          <p:cNvPicPr>
            <a:picLocks noChangeAspect="1"/>
          </p:cNvPicPr>
          <p:nvPr/>
        </p:nvPicPr>
        <p:blipFill>
          <a:blip r:embed="rId6"/>
          <a:stretch>
            <a:fillRect/>
          </a:stretch>
        </p:blipFill>
        <p:spPr>
          <a:xfrm>
            <a:off x="8389552" y="1563624"/>
            <a:ext cx="3677309" cy="40873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607090C-02E7-4DCE-97A8-2E943016A864}"/>
              </a:ext>
            </a:extLst>
          </p:cNvPr>
          <p:cNvPicPr>
            <a:picLocks noChangeAspect="1"/>
          </p:cNvPicPr>
          <p:nvPr/>
        </p:nvPicPr>
        <p:blipFill>
          <a:blip r:embed="rId3"/>
          <a:stretch>
            <a:fillRect/>
          </a:stretch>
        </p:blipFill>
        <p:spPr>
          <a:xfrm>
            <a:off x="8375904" y="1563624"/>
            <a:ext cx="3691177" cy="4087368"/>
          </a:xfrm>
          <a:prstGeom prst="rect">
            <a:avLst/>
          </a:prstGeom>
        </p:spPr>
      </p:pic>
      <p:sp>
        <p:nvSpPr>
          <p:cNvPr id="2" name="Freeform 1">
            <a:extLst>
              <a:ext uri="{FF2B5EF4-FFF2-40B4-BE49-F238E27FC236}">
                <a16:creationId xmlns:a16="http://schemas.microsoft.com/office/drawing/2014/main" id="{5324ED7B-46E5-9047-9805-B43C0A5D52B5}"/>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3" name="Group 2">
            <a:extLst>
              <a:ext uri="{FF2B5EF4-FFF2-40B4-BE49-F238E27FC236}">
                <a16:creationId xmlns:a16="http://schemas.microsoft.com/office/drawing/2014/main" id="{BA66C998-57B5-3C43-90F9-A00C440CDF34}"/>
              </a:ext>
            </a:extLst>
          </p:cNvPr>
          <p:cNvGrpSpPr/>
          <p:nvPr/>
        </p:nvGrpSpPr>
        <p:grpSpPr>
          <a:xfrm>
            <a:off x="5135734" y="170528"/>
            <a:ext cx="1823868" cy="1626007"/>
            <a:chOff x="5852517" y="176072"/>
            <a:chExt cx="2011320" cy="1793124"/>
          </a:xfrm>
        </p:grpSpPr>
        <p:sp>
          <p:nvSpPr>
            <p:cNvPr id="4" name="TextBox 3">
              <a:extLst>
                <a:ext uri="{FF2B5EF4-FFF2-40B4-BE49-F238E27FC236}">
                  <a16:creationId xmlns:a16="http://schemas.microsoft.com/office/drawing/2014/main" id="{68B1A061-A10B-8345-9218-80F7CB8D1C1B}"/>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6" name="Picture 5">
              <a:extLst>
                <a:ext uri="{FF2B5EF4-FFF2-40B4-BE49-F238E27FC236}">
                  <a16:creationId xmlns:a16="http://schemas.microsoft.com/office/drawing/2014/main" id="{F2A19259-CE84-334A-A67E-A72A9E3C2C1C}"/>
                </a:ext>
              </a:extLst>
            </p:cNvPr>
            <p:cNvPicPr>
              <a:picLocks noChangeAspect="1"/>
            </p:cNvPicPr>
            <p:nvPr/>
          </p:nvPicPr>
          <p:blipFill>
            <a:blip r:embed="rId4">
              <a:lum/>
              <a:alphaModFix/>
            </a:blip>
            <a:srcRect/>
            <a:stretch>
              <a:fillRect/>
            </a:stretch>
          </p:blipFill>
          <p:spPr>
            <a:xfrm>
              <a:off x="5852517" y="176072"/>
              <a:ext cx="2011320" cy="1340640"/>
            </a:xfrm>
            <a:prstGeom prst="rect">
              <a:avLst/>
            </a:prstGeom>
            <a:noFill/>
            <a:ln>
              <a:noFill/>
            </a:ln>
          </p:spPr>
        </p:pic>
      </p:grpSp>
      <p:pic>
        <p:nvPicPr>
          <p:cNvPr id="7" name="Picture 6">
            <a:extLst>
              <a:ext uri="{FF2B5EF4-FFF2-40B4-BE49-F238E27FC236}">
                <a16:creationId xmlns:a16="http://schemas.microsoft.com/office/drawing/2014/main" id="{D114CA14-AD3F-954D-A671-12B8A49776D5}"/>
              </a:ext>
            </a:extLst>
          </p:cNvPr>
          <p:cNvPicPr>
            <a:picLocks noChangeAspect="1"/>
          </p:cNvPicPr>
          <p:nvPr/>
        </p:nvPicPr>
        <p:blipFill>
          <a:blip r:embed="rId5">
            <a:lum/>
            <a:alphaModFix/>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BA3DA68C-0DE6-C84B-A162-E18CD2EE46B9}"/>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6002629C-34CB-A243-ACA5-4B29A78DE9C7}"/>
              </a:ext>
            </a:extLst>
          </p:cNvPr>
          <p:cNvSpPr txBox="1"/>
          <p:nvPr/>
        </p:nvSpPr>
        <p:spPr>
          <a:xfrm>
            <a:off x="4396328" y="2607343"/>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a:t>
            </a:r>
          </a:p>
        </p:txBody>
      </p:sp>
      <p:pic>
        <p:nvPicPr>
          <p:cNvPr id="11" name="Picture 10">
            <a:extLst>
              <a:ext uri="{FF2B5EF4-FFF2-40B4-BE49-F238E27FC236}">
                <a16:creationId xmlns:a16="http://schemas.microsoft.com/office/drawing/2014/main" id="{AEF6A77C-7A5B-B24A-BDFE-92D6B9E2A66A}"/>
              </a:ext>
            </a:extLst>
          </p:cNvPr>
          <p:cNvPicPr>
            <a:picLocks noChangeAspect="1"/>
          </p:cNvPicPr>
          <p:nvPr/>
        </p:nvPicPr>
        <p:blipFill>
          <a:blip r:embed="rId6">
            <a:lum/>
            <a:alphaModFix/>
          </a:blip>
          <a:srcRect/>
          <a:stretch>
            <a:fillRect/>
          </a:stretch>
        </p:blipFill>
        <p:spPr>
          <a:xfrm>
            <a:off x="4507973" y="3785821"/>
            <a:ext cx="3176668" cy="995015"/>
          </a:xfrm>
          <a:prstGeom prst="rect">
            <a:avLst/>
          </a:prstGeom>
          <a:noFill/>
          <a:ln>
            <a:noFill/>
          </a:ln>
        </p:spPr>
      </p:pic>
      <p:sp>
        <p:nvSpPr>
          <p:cNvPr id="12" name="Freeform 11">
            <a:extLst>
              <a:ext uri="{FF2B5EF4-FFF2-40B4-BE49-F238E27FC236}">
                <a16:creationId xmlns:a16="http://schemas.microsoft.com/office/drawing/2014/main" id="{D61F6EF1-EE54-504F-B338-E5E0E031B7AC}"/>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9F7894A6-7C8C-E54E-B048-04975FE63298}"/>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7B114D92-5A04-CE4C-9C38-81F85C42D896}"/>
              </a:ext>
            </a:extLst>
          </p:cNvPr>
          <p:cNvGrpSpPr/>
          <p:nvPr/>
        </p:nvGrpSpPr>
        <p:grpSpPr>
          <a:xfrm>
            <a:off x="5136058" y="5279649"/>
            <a:ext cx="1920497" cy="1022110"/>
            <a:chOff x="5662078" y="5822280"/>
            <a:chExt cx="2117881" cy="1127160"/>
          </a:xfrm>
        </p:grpSpPr>
        <p:sp>
          <p:nvSpPr>
            <p:cNvPr id="15" name="Freeform 14">
              <a:extLst>
                <a:ext uri="{FF2B5EF4-FFF2-40B4-BE49-F238E27FC236}">
                  <a16:creationId xmlns:a16="http://schemas.microsoft.com/office/drawing/2014/main" id="{CD10D1EC-3C62-A64D-AF9D-12B5617D513C}"/>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258F7581-B524-9247-A88C-46557600110D}"/>
                </a:ext>
              </a:extLst>
            </p:cNvPr>
            <p:cNvSpPr txBox="1"/>
            <p:nvPr/>
          </p:nvSpPr>
          <p:spPr>
            <a:xfrm>
              <a:off x="5662078" y="6041160"/>
              <a:ext cx="2117879" cy="7797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mj-lt"/>
                  <a:ea typeface="Arial" pitchFamily="34"/>
                  <a:cs typeface="Arial" pitchFamily="34"/>
                </a:rPr>
                <a:t>Training algorithm</a:t>
              </a:r>
            </a:p>
          </p:txBody>
        </p:sp>
      </p:grpSp>
      <p:sp>
        <p:nvSpPr>
          <p:cNvPr id="17" name="Freeform 16">
            <a:extLst>
              <a:ext uri="{FF2B5EF4-FFF2-40B4-BE49-F238E27FC236}">
                <a16:creationId xmlns:a16="http://schemas.microsoft.com/office/drawing/2014/main" id="{A2F797C7-FF10-1D44-8E13-95D89B23B74F}"/>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5DB9911-C963-E943-AC98-A7772BBFD1AB}"/>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1F905430-A0B4-5340-B3DF-50B916FEC3C0}"/>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CB376C-AC95-403C-B3A3-5950CB55CA94}"/>
              </a:ext>
            </a:extLst>
          </p:cNvPr>
          <p:cNvPicPr>
            <a:picLocks noChangeAspect="1"/>
          </p:cNvPicPr>
          <p:nvPr/>
        </p:nvPicPr>
        <p:blipFill>
          <a:blip r:embed="rId3"/>
          <a:stretch>
            <a:fillRect/>
          </a:stretch>
        </p:blipFill>
        <p:spPr>
          <a:xfrm>
            <a:off x="2771775" y="1104900"/>
            <a:ext cx="6648450" cy="4648200"/>
          </a:xfrm>
          <a:prstGeom prst="rect">
            <a:avLst/>
          </a:prstGeom>
        </p:spPr>
      </p:pic>
    </p:spTree>
    <p:extLst>
      <p:ext uri="{BB962C8B-B14F-4D97-AF65-F5344CB8AC3E}">
        <p14:creationId xmlns:p14="http://schemas.microsoft.com/office/powerpoint/2010/main" val="348013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E66F2E-C91C-4311-B65A-B61BFBC7CF8F}"/>
              </a:ext>
            </a:extLst>
          </p:cNvPr>
          <p:cNvPicPr>
            <a:picLocks noChangeAspect="1"/>
          </p:cNvPicPr>
          <p:nvPr/>
        </p:nvPicPr>
        <p:blipFill>
          <a:blip r:embed="rId3"/>
          <a:stretch>
            <a:fillRect/>
          </a:stretch>
        </p:blipFill>
        <p:spPr>
          <a:xfrm>
            <a:off x="0" y="365760"/>
            <a:ext cx="3233668" cy="805144"/>
          </a:xfrm>
          <a:prstGeom prst="rect">
            <a:avLst/>
          </a:prstGeom>
        </p:spPr>
      </p:pic>
      <p:pic>
        <p:nvPicPr>
          <p:cNvPr id="1026" name="Picture 2" descr="A playground image with children at play.">
            <a:extLst>
              <a:ext uri="{FF2B5EF4-FFF2-40B4-BE49-F238E27FC236}">
                <a16:creationId xmlns:a16="http://schemas.microsoft.com/office/drawing/2014/main" id="{6E97554A-1948-4975-A64E-930D2743C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330" y="1404866"/>
            <a:ext cx="3585340" cy="4048267"/>
          </a:xfrm>
          <a:prstGeom prst="rect">
            <a:avLst/>
          </a:prstGeom>
          <a:noFill/>
          <a:ln w="6350">
            <a:solidFill>
              <a:schemeClr val="tx1">
                <a:lumMod val="65000"/>
                <a:lumOff val="3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C40590-9646-42AA-AFF4-24A5ECEBA5EE}"/>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b="0" i="0" dirty="0">
                <a:solidFill>
                  <a:schemeClr val="tx1">
                    <a:lumMod val="65000"/>
                    <a:lumOff val="35000"/>
                  </a:schemeClr>
                </a:solidFill>
                <a:effectLst/>
                <a:latin typeface="+mj-lt"/>
                <a:ea typeface="Verdana" panose="020B0604030504040204" pitchFamily="34" charset="0"/>
              </a:rPr>
              <a:t> </a:t>
            </a:r>
            <a:r>
              <a:rPr lang="en-US" sz="1400" b="0" i="0" kern="1200" dirty="0">
                <a:solidFill>
                  <a:schemeClr val="tx1">
                    <a:lumMod val="65000"/>
                    <a:lumOff val="35000"/>
                  </a:schemeClr>
                </a:solidFill>
                <a:effectLst/>
                <a:latin typeface="+mn-lt"/>
                <a:ea typeface="+mn-ea"/>
                <a:cs typeface="+mn-cs"/>
              </a:rPr>
              <a:t>https://www.gametime.com/early30</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411954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4B445-32AF-409F-807B-89D6D97AD940}"/>
              </a:ext>
            </a:extLst>
          </p:cNvPr>
          <p:cNvPicPr>
            <a:picLocks noChangeAspect="1"/>
          </p:cNvPicPr>
          <p:nvPr/>
        </p:nvPicPr>
        <p:blipFill>
          <a:blip r:embed="rId3"/>
          <a:stretch>
            <a:fillRect/>
          </a:stretch>
        </p:blipFill>
        <p:spPr>
          <a:xfrm>
            <a:off x="1981200" y="2405062"/>
            <a:ext cx="8229600" cy="2047875"/>
          </a:xfrm>
          <a:prstGeom prst="rect">
            <a:avLst/>
          </a:prstGeom>
        </p:spPr>
      </p:pic>
      <p:sp>
        <p:nvSpPr>
          <p:cNvPr id="4" name="TextBox 3">
            <a:extLst>
              <a:ext uri="{FF2B5EF4-FFF2-40B4-BE49-F238E27FC236}">
                <a16:creationId xmlns:a16="http://schemas.microsoft.com/office/drawing/2014/main" id="{76DC754D-2DCD-4ADA-B1C8-FCE006A6BFC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60174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FBFBF73E-2EDC-4C51-9339-B87AEA3DAC75}"/>
              </a:ext>
            </a:extLst>
          </p:cNvPr>
          <p:cNvSpPr txBox="1">
            <a:spLocks/>
          </p:cNvSpPr>
          <p:nvPr/>
        </p:nvSpPr>
        <p:spPr>
          <a:xfrm>
            <a:off x="812801" y="1386840"/>
            <a:ext cx="10540999" cy="37447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endParaRPr lang="en-US" sz="4800" dirty="0">
              <a:solidFill>
                <a:schemeClr val="tx1">
                  <a:lumMod val="65000"/>
                  <a:lumOff val="35000"/>
                </a:schemeClr>
              </a:solidFill>
              <a:latin typeface="Palatino Linotype" panose="02040502050505030304" pitchFamily="18" charset="0"/>
            </a:endParaRPr>
          </a:p>
          <a:p>
            <a:pPr algn="ctr"/>
            <a:endParaRPr lang="en-US" sz="4800" dirty="0">
              <a:solidFill>
                <a:schemeClr val="tx1">
                  <a:lumMod val="65000"/>
                  <a:lumOff val="35000"/>
                </a:schemeClr>
              </a:solidFill>
              <a:latin typeface="Palatino Linotype" panose="02040502050505030304" pitchFamily="18" charset="0"/>
            </a:endParaRPr>
          </a:p>
          <a:p>
            <a:pPr algn="ctr"/>
            <a:r>
              <a:rPr lang="en-US" sz="4800" dirty="0">
                <a:solidFill>
                  <a:schemeClr val="tx1">
                    <a:lumMod val="65000"/>
                    <a:lumOff val="35000"/>
                  </a:schemeClr>
                </a:solidFill>
                <a:latin typeface="Palatino Linotype" panose="02040502050505030304" pitchFamily="18" charset="0"/>
              </a:rPr>
              <a:t>How do machines learn?</a:t>
            </a:r>
          </a:p>
        </p:txBody>
      </p:sp>
    </p:spTree>
    <p:extLst>
      <p:ext uri="{BB962C8B-B14F-4D97-AF65-F5344CB8AC3E}">
        <p14:creationId xmlns:p14="http://schemas.microsoft.com/office/powerpoint/2010/main" val="20271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gorithm for activity detection">
            <a:extLst>
              <a:ext uri="{FF2B5EF4-FFF2-40B4-BE49-F238E27FC236}">
                <a16:creationId xmlns:a16="http://schemas.microsoft.com/office/drawing/2014/main" id="{B8984E6B-5F8D-4A0A-AA2D-016CFA4AF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8" y="2228850"/>
            <a:ext cx="18002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tending the algorithm for running">
            <a:extLst>
              <a:ext uri="{FF2B5EF4-FFF2-40B4-BE49-F238E27FC236}">
                <a16:creationId xmlns:a16="http://schemas.microsoft.com/office/drawing/2014/main" id="{813345E0-FF99-4732-A882-2CABF5034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668" y="2228850"/>
            <a:ext cx="18097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tending the algorithm for biking">
            <a:extLst>
              <a:ext uri="{FF2B5EF4-FFF2-40B4-BE49-F238E27FC236}">
                <a16:creationId xmlns:a16="http://schemas.microsoft.com/office/drawing/2014/main" id="{718E1EF3-3E1B-4C36-8FD4-D2822461B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373" y="2228850"/>
            <a:ext cx="1914525" cy="3228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do we write a golfing algorithm?">
            <a:extLst>
              <a:ext uri="{FF2B5EF4-FFF2-40B4-BE49-F238E27FC236}">
                <a16:creationId xmlns:a16="http://schemas.microsoft.com/office/drawing/2014/main" id="{1CD9C28E-B66A-4DD3-8E87-58E560BF2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9443" y="2228850"/>
            <a:ext cx="990600" cy="2028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B258E6-0C76-45D8-96B4-07B9F546316B}"/>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6873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8F9F9-82EC-4BAB-BFF0-F0F1E481621A}"/>
              </a:ext>
            </a:extLst>
          </p:cNvPr>
          <p:cNvPicPr>
            <a:picLocks noChangeAspect="1"/>
          </p:cNvPicPr>
          <p:nvPr/>
        </p:nvPicPr>
        <p:blipFill>
          <a:blip r:embed="rId3"/>
          <a:stretch>
            <a:fillRect/>
          </a:stretch>
        </p:blipFill>
        <p:spPr>
          <a:xfrm>
            <a:off x="1976437" y="3981993"/>
            <a:ext cx="8220075" cy="2038350"/>
          </a:xfrm>
          <a:prstGeom prst="rect">
            <a:avLst/>
          </a:prstGeom>
        </p:spPr>
      </p:pic>
      <p:pic>
        <p:nvPicPr>
          <p:cNvPr id="3" name="Picture 2">
            <a:extLst>
              <a:ext uri="{FF2B5EF4-FFF2-40B4-BE49-F238E27FC236}">
                <a16:creationId xmlns:a16="http://schemas.microsoft.com/office/drawing/2014/main" id="{EBEC6CCB-376E-4649-BC7E-FD10051F0E7C}"/>
              </a:ext>
            </a:extLst>
          </p:cNvPr>
          <p:cNvPicPr>
            <a:picLocks noChangeAspect="1"/>
          </p:cNvPicPr>
          <p:nvPr/>
        </p:nvPicPr>
        <p:blipFill>
          <a:blip r:embed="rId4"/>
          <a:stretch>
            <a:fillRect/>
          </a:stretch>
        </p:blipFill>
        <p:spPr>
          <a:xfrm>
            <a:off x="1966912" y="828132"/>
            <a:ext cx="8229600" cy="2047875"/>
          </a:xfrm>
          <a:prstGeom prst="rect">
            <a:avLst/>
          </a:prstGeom>
        </p:spPr>
      </p:pic>
      <p:sp>
        <p:nvSpPr>
          <p:cNvPr id="5" name="TextBox 4">
            <a:extLst>
              <a:ext uri="{FF2B5EF4-FFF2-40B4-BE49-F238E27FC236}">
                <a16:creationId xmlns:a16="http://schemas.microsoft.com/office/drawing/2014/main" id="{D9EBCF84-5B18-4343-86B1-71F05F36E62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192814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om coding to ML: gathering and labeling data">
            <a:extLst>
              <a:ext uri="{FF2B5EF4-FFF2-40B4-BE49-F238E27FC236}">
                <a16:creationId xmlns:a16="http://schemas.microsoft.com/office/drawing/2014/main" id="{38758BF5-1D25-4F79-B1AD-6BC3D082A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1947863"/>
            <a:ext cx="9115425" cy="2962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1CB77D-AF6A-4C11-843A-0365D1B8F4F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Moroney, L. (2021). </a:t>
            </a:r>
            <a:r>
              <a:rPr lang="en-US" sz="1400" i="1" dirty="0">
                <a:solidFill>
                  <a:schemeClr val="tx1">
                    <a:lumMod val="65000"/>
                    <a:lumOff val="35000"/>
                  </a:schemeClr>
                </a:solidFill>
                <a:latin typeface="+mj-lt"/>
                <a:ea typeface="Verdana" panose="020B0604030504040204" pitchFamily="34" charset="0"/>
              </a:rPr>
              <a:t>AI and Machine Learning for Coders: A Programmer’s Guide to Artificial Intelligence</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9)</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36540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ABBCD2-7D2C-459F-9C42-17A2338F39A5}"/>
              </a:ext>
            </a:extLst>
          </p:cNvPr>
          <p:cNvSpPr txBox="1">
            <a:spLocks/>
          </p:cNvSpPr>
          <p:nvPr/>
        </p:nvSpPr>
        <p:spPr>
          <a:xfrm>
            <a:off x="518616" y="447014"/>
            <a:ext cx="11054686" cy="76763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Palatino Linotype" panose="02040502050505030304" pitchFamily="18" charset="0"/>
                <a:cs typeface="Segoe UI Light" panose="020B0502040204020203" pitchFamily="34" charset="0"/>
              </a:rPr>
              <a:t>References</a:t>
            </a:r>
          </a:p>
        </p:txBody>
      </p:sp>
      <p:sp>
        <p:nvSpPr>
          <p:cNvPr id="4" name="Content Placeholder 3">
            <a:extLst>
              <a:ext uri="{FF2B5EF4-FFF2-40B4-BE49-F238E27FC236}">
                <a16:creationId xmlns:a16="http://schemas.microsoft.com/office/drawing/2014/main" id="{20414504-ECEC-4701-8B42-B13F0354C16C}"/>
              </a:ext>
            </a:extLst>
          </p:cNvPr>
          <p:cNvSpPr>
            <a:spLocks noGrp="1"/>
          </p:cNvSpPr>
          <p:nvPr>
            <p:ph sz="half" idx="1"/>
          </p:nvPr>
        </p:nvSpPr>
        <p:spPr>
          <a:xfrm>
            <a:off x="838200" y="1364105"/>
            <a:ext cx="10546582" cy="4812859"/>
          </a:xfrm>
        </p:spPr>
        <p:txBody>
          <a:bodyPr>
            <a:normAutofit/>
          </a:bodyPr>
          <a:lstStyle/>
          <a:p>
            <a:pPr marL="0" indent="0">
              <a:buNone/>
            </a:pPr>
            <a:r>
              <a:rPr lang="en-US" sz="2400" i="1" dirty="0">
                <a:latin typeface="Palatino Linotype" panose="02040502050505030304" pitchFamily="18" charset="0"/>
              </a:rPr>
              <a:t>      </a:t>
            </a:r>
            <a:endParaRPr lang="en-US" sz="2400" dirty="0">
              <a:latin typeface="Palatino Linotype" panose="02040502050505030304" pitchFamily="18" charset="0"/>
            </a:endParaRPr>
          </a:p>
          <a:p>
            <a:pPr>
              <a:lnSpc>
                <a:spcPct val="100000"/>
              </a:lnSpc>
              <a:spcBef>
                <a:spcPts val="0"/>
              </a:spcBef>
              <a:buFont typeface="Courier New" panose="02070309020205020404" pitchFamily="49" charset="0"/>
              <a:buChar char="o"/>
            </a:pPr>
            <a:r>
              <a:rPr lang="en-US" sz="2400" dirty="0">
                <a:solidFill>
                  <a:srgbClr val="0021A5"/>
                </a:solidFill>
                <a:latin typeface="Palatino Linotype" panose="02040502050505030304" pitchFamily="18" charset="0"/>
              </a:rPr>
              <a:t>  </a:t>
            </a:r>
            <a:r>
              <a:rPr lang="en-US" sz="2400" dirty="0">
                <a:solidFill>
                  <a:schemeClr val="tx1">
                    <a:lumMod val="85000"/>
                    <a:lumOff val="15000"/>
                  </a:schemeClr>
                </a:solidFill>
                <a:latin typeface="Palatino Linotype" panose="02040502050505030304" pitchFamily="18" charset="0"/>
              </a:rPr>
              <a:t>Moroney, L. </a:t>
            </a:r>
            <a:r>
              <a:rPr lang="en-US" sz="2400" dirty="0">
                <a:latin typeface="Palatino Linotype" panose="02040502050505030304" pitchFamily="18" charset="0"/>
              </a:rPr>
              <a:t>(2019). </a:t>
            </a:r>
            <a:r>
              <a:rPr lang="en-US" sz="2400" i="1" dirty="0">
                <a:latin typeface="Palatino Linotype" panose="02040502050505030304" pitchFamily="18" charset="0"/>
              </a:rPr>
              <a:t>AI and Machine Learning for Coders: A Programmer’s Guide to Artificial Intelligence</a:t>
            </a:r>
            <a:r>
              <a:rPr lang="en-US" sz="2400" dirty="0">
                <a:latin typeface="Palatino Linotype" panose="02040502050505030304" pitchFamily="18" charset="0"/>
              </a:rPr>
              <a:t>.  Sebastopol, CA: O’Reilly Media, Inc.</a:t>
            </a:r>
          </a:p>
          <a:p>
            <a:pPr marL="0" indent="0">
              <a:lnSpc>
                <a:spcPct val="100000"/>
              </a:lnSpc>
              <a:spcBef>
                <a:spcPts val="0"/>
              </a:spcBef>
              <a:buNone/>
            </a:pPr>
            <a:endParaRPr lang="en-US" sz="2400" dirty="0">
              <a:latin typeface="Palatino Linotype" panose="02040502050505030304" pitchFamily="18" charset="0"/>
            </a:endParaRPr>
          </a:p>
          <a:p>
            <a:pPr marL="0" indent="0">
              <a:lnSpc>
                <a:spcPct val="100000"/>
              </a:lnSpc>
              <a:spcBef>
                <a:spcPts val="0"/>
              </a:spcBef>
              <a:buNone/>
            </a:pPr>
            <a:br>
              <a:rPr lang="en-US" dirty="0"/>
            </a:br>
            <a:endParaRPr lang="en-US" dirty="0"/>
          </a:p>
        </p:txBody>
      </p:sp>
    </p:spTree>
    <p:extLst>
      <p:ext uri="{BB962C8B-B14F-4D97-AF65-F5344CB8AC3E}">
        <p14:creationId xmlns:p14="http://schemas.microsoft.com/office/powerpoint/2010/main" val="187136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49EB04E-3C84-4CF5-9BF7-CA0C1FDDB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799216"/>
            <a:ext cx="6096000" cy="3259568"/>
          </a:xfrm>
          <a:prstGeom prst="rect">
            <a:avLst/>
          </a:prstGeom>
        </p:spPr>
      </p:pic>
    </p:spTree>
    <p:extLst>
      <p:ext uri="{BB962C8B-B14F-4D97-AF65-F5344CB8AC3E}">
        <p14:creationId xmlns:p14="http://schemas.microsoft.com/office/powerpoint/2010/main" val="9690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6D0A13-22E4-4391-BC28-469C480CC81E}"/>
              </a:ext>
            </a:extLst>
          </p:cNvPr>
          <p:cNvPicPr>
            <a:picLocks noChangeAspect="1"/>
          </p:cNvPicPr>
          <p:nvPr/>
        </p:nvPicPr>
        <p:blipFill>
          <a:blip r:embed="rId3"/>
          <a:stretch>
            <a:fillRect/>
          </a:stretch>
        </p:blipFill>
        <p:spPr>
          <a:xfrm>
            <a:off x="4580212" y="1785716"/>
            <a:ext cx="3031575" cy="3286567"/>
          </a:xfrm>
          <a:prstGeom prst="rect">
            <a:avLst/>
          </a:prstGeom>
        </p:spPr>
      </p:pic>
    </p:spTree>
    <p:extLst>
      <p:ext uri="{BB962C8B-B14F-4D97-AF65-F5344CB8AC3E}">
        <p14:creationId xmlns:p14="http://schemas.microsoft.com/office/powerpoint/2010/main" val="323145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3C5BF5B-BC23-E648-AC43-D3F11D302647}"/>
              </a:ext>
            </a:extLst>
          </p:cNvPr>
          <p:cNvSpPr/>
          <p:nvPr/>
        </p:nvSpPr>
        <p:spPr>
          <a:xfrm>
            <a:off x="830859" y="3293864"/>
            <a:ext cx="3316715" cy="30679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000000"/>
            </a:solidFill>
            <a:prstDash val="solid"/>
          </a:ln>
        </p:spPr>
        <p:txBody>
          <a:bodyPr wrap="none" lIns="90100" tIns="49294" rIns="90100" bIns="49294"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3" name="TextBox 2">
            <a:extLst>
              <a:ext uri="{FF2B5EF4-FFF2-40B4-BE49-F238E27FC236}">
                <a16:creationId xmlns:a16="http://schemas.microsoft.com/office/drawing/2014/main" id="{2F509E4D-2195-5548-A2F2-32F279952EFD}"/>
              </a:ext>
            </a:extLst>
          </p:cNvPr>
          <p:cNvSpPr txBox="1"/>
          <p:nvPr/>
        </p:nvSpPr>
        <p:spPr>
          <a:xfrm>
            <a:off x="913777" y="3345395"/>
            <a:ext cx="3299087" cy="30083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Knowledge base</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Birds can fly (0.99).</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 parrot is a bird.</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The orange-chinned parakeet is a parrot.</a:t>
            </a:r>
          </a:p>
          <a:p>
            <a:pPr hangingPunct="0">
              <a:spcAft>
                <a:spcPts val="1306"/>
              </a:spcAft>
              <a:buSzPct val="45000"/>
              <a:buFont typeface="StarSymbol"/>
              <a:buChar char="●"/>
            </a:pPr>
            <a:r>
              <a:rPr lang="en-US" sz="2176" dirty="0">
                <a:latin typeface="Palatino Linotype" panose="02040502050505030304" pitchFamily="18" charset="0"/>
                <a:ea typeface="Arial" pitchFamily="34"/>
                <a:cs typeface="Arial" pitchFamily="34"/>
              </a:rPr>
              <a:t> …</a:t>
            </a:r>
          </a:p>
        </p:txBody>
      </p:sp>
      <p:sp>
        <p:nvSpPr>
          <p:cNvPr id="4" name="TextBox 3">
            <a:extLst>
              <a:ext uri="{FF2B5EF4-FFF2-40B4-BE49-F238E27FC236}">
                <a16:creationId xmlns:a16="http://schemas.microsoft.com/office/drawing/2014/main" id="{7C7405F6-ACB3-CA47-9831-DB07FDFD63B1}"/>
              </a:ext>
            </a:extLst>
          </p:cNvPr>
          <p:cNvSpPr txBox="1"/>
          <p:nvPr/>
        </p:nvSpPr>
        <p:spPr>
          <a:xfrm>
            <a:off x="8574866" y="3519767"/>
            <a:ext cx="3126325" cy="835436"/>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Q: Can the orange-chinned parakeet fly?</a:t>
            </a:r>
          </a:p>
        </p:txBody>
      </p:sp>
      <p:sp>
        <p:nvSpPr>
          <p:cNvPr id="5" name="TextBox 4">
            <a:extLst>
              <a:ext uri="{FF2B5EF4-FFF2-40B4-BE49-F238E27FC236}">
                <a16:creationId xmlns:a16="http://schemas.microsoft.com/office/drawing/2014/main" id="{BFF8B0B4-82C4-A148-96A0-F458243A5C43}"/>
              </a:ext>
            </a:extLst>
          </p:cNvPr>
          <p:cNvSpPr txBox="1"/>
          <p:nvPr/>
        </p:nvSpPr>
        <p:spPr>
          <a:xfrm>
            <a:off x="8574866" y="5348203"/>
            <a:ext cx="3126325" cy="1211949"/>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A: The orange-chinned parakeet most likely can fly.</a:t>
            </a:r>
          </a:p>
        </p:txBody>
      </p:sp>
      <p:grpSp>
        <p:nvGrpSpPr>
          <p:cNvPr id="6" name="Group 5">
            <a:extLst>
              <a:ext uri="{FF2B5EF4-FFF2-40B4-BE49-F238E27FC236}">
                <a16:creationId xmlns:a16="http://schemas.microsoft.com/office/drawing/2014/main" id="{4309DA1E-42B0-0A4A-AFB2-505C1CB13A0F}"/>
              </a:ext>
            </a:extLst>
          </p:cNvPr>
          <p:cNvGrpSpPr/>
          <p:nvPr/>
        </p:nvGrpSpPr>
        <p:grpSpPr>
          <a:xfrm>
            <a:off x="5127572" y="4209226"/>
            <a:ext cx="2570454" cy="1243767"/>
            <a:chOff x="5652720" y="4641840"/>
            <a:chExt cx="2834640" cy="1371599"/>
          </a:xfrm>
          <a:solidFill>
            <a:schemeClr val="accent3">
              <a:lumMod val="20000"/>
              <a:lumOff val="80000"/>
            </a:schemeClr>
          </a:solidFill>
        </p:grpSpPr>
        <p:sp>
          <p:nvSpPr>
            <p:cNvPr id="7" name="Freeform 6">
              <a:extLst>
                <a:ext uri="{FF2B5EF4-FFF2-40B4-BE49-F238E27FC236}">
                  <a16:creationId xmlns:a16="http://schemas.microsoft.com/office/drawing/2014/main" id="{B0C86B87-3493-3549-A33D-909F7210ADDA}"/>
                </a:ext>
              </a:extLst>
            </p:cNvPr>
            <p:cNvSpPr/>
            <p:nvPr/>
          </p:nvSpPr>
          <p:spPr>
            <a:xfrm>
              <a:off x="5652720" y="4641840"/>
              <a:ext cx="283464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p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8" name="TextBox 7">
              <a:extLst>
                <a:ext uri="{FF2B5EF4-FFF2-40B4-BE49-F238E27FC236}">
                  <a16:creationId xmlns:a16="http://schemas.microsoft.com/office/drawing/2014/main" id="{236AF645-8CC7-2F4C-8894-FAC1B217C955}"/>
                </a:ext>
              </a:extLst>
            </p:cNvPr>
            <p:cNvSpPr txBox="1"/>
            <p:nvPr/>
          </p:nvSpPr>
          <p:spPr>
            <a:xfrm>
              <a:off x="5779136" y="5064365"/>
              <a:ext cx="2581805" cy="506089"/>
            </a:xfrm>
            <a:prstGeom prst="rect">
              <a:avLst/>
            </a:prstGeom>
            <a:grpFill/>
            <a:ln>
              <a:noFill/>
            </a:ln>
          </p:spPr>
          <p:txBody>
            <a:bodyPr wrap="none" lIns="81612" tIns="40806" rIns="81612" bIns="40806" anchorCtr="0" compatLnSpc="0">
              <a:spAutoFit/>
            </a:bodyPr>
            <a:lstStyle/>
            <a:p>
              <a:pPr algn="ctr" hangingPunct="0">
                <a:spcAft>
                  <a:spcPts val="1306"/>
                </a:spcAft>
              </a:pPr>
              <a:r>
                <a:rPr lang="en-US" sz="2176" b="1" dirty="0">
                  <a:latin typeface="Palatino Linotype" panose="02040502050505030304" pitchFamily="18" charset="0"/>
                  <a:ea typeface="Arial" pitchFamily="34"/>
                  <a:cs typeface="Arial" pitchFamily="34"/>
                </a:rPr>
                <a:t>Inference Engine</a:t>
              </a:r>
            </a:p>
          </p:txBody>
        </p:sp>
      </p:grpSp>
      <p:sp>
        <p:nvSpPr>
          <p:cNvPr id="9" name="Freeform 8">
            <a:extLst>
              <a:ext uri="{FF2B5EF4-FFF2-40B4-BE49-F238E27FC236}">
                <a16:creationId xmlns:a16="http://schemas.microsoft.com/office/drawing/2014/main" id="{EC34DE48-B841-554E-ACB3-DF6BFEBE6493}"/>
              </a:ext>
            </a:extLst>
          </p:cNvPr>
          <p:cNvSpPr/>
          <p:nvPr/>
        </p:nvSpPr>
        <p:spPr>
          <a:xfrm>
            <a:off x="7763317" y="4191923"/>
            <a:ext cx="828851" cy="431565"/>
          </a:xfrm>
          <a:custGeom>
            <a:avLst/>
            <a:gdLst/>
            <a:ahLst/>
            <a:cxnLst>
              <a:cxn ang="3cd4">
                <a:pos x="hc" y="t"/>
              </a:cxn>
              <a:cxn ang="cd2">
                <a:pos x="l" y="vc"/>
              </a:cxn>
              <a:cxn ang="cd4">
                <a:pos x="hc" y="b"/>
              </a:cxn>
              <a:cxn ang="0">
                <a:pos x="r" y="vc"/>
              </a:cxn>
            </a:cxnLst>
            <a:rect l="l" t="t" r="r" b="b"/>
            <a:pathLst>
              <a:path w="2540" h="1323" fill="none">
                <a:moveTo>
                  <a:pt x="2540" y="0"/>
                </a:moveTo>
                <a:lnTo>
                  <a:pt x="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0" name="Freeform 9">
            <a:extLst>
              <a:ext uri="{FF2B5EF4-FFF2-40B4-BE49-F238E27FC236}">
                <a16:creationId xmlns:a16="http://schemas.microsoft.com/office/drawing/2014/main" id="{0DC5905A-42ED-1E43-BFB8-2B5E8EF6680D}"/>
              </a:ext>
            </a:extLst>
          </p:cNvPr>
          <p:cNvSpPr/>
          <p:nvPr/>
        </p:nvSpPr>
        <p:spPr>
          <a:xfrm>
            <a:off x="7771804" y="5031875"/>
            <a:ext cx="828851" cy="431565"/>
          </a:xfrm>
          <a:custGeom>
            <a:avLst/>
            <a:gdLst/>
            <a:ahLst/>
            <a:cxnLst>
              <a:cxn ang="3cd4">
                <a:pos x="hc" y="t"/>
              </a:cxn>
              <a:cxn ang="cd2">
                <a:pos x="l" y="vc"/>
              </a:cxn>
              <a:cxn ang="cd4">
                <a:pos x="hc" y="b"/>
              </a:cxn>
              <a:cxn ang="0">
                <a:pos x="r" y="vc"/>
              </a:cxn>
            </a:cxnLst>
            <a:rect l="l" t="t" r="r" b="b"/>
            <a:pathLst>
              <a:path w="2540" h="1323" fill="none">
                <a:moveTo>
                  <a:pt x="0" y="0"/>
                </a:moveTo>
                <a:lnTo>
                  <a:pt x="254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B4F68D7A-A49E-C844-A22A-D74C4628AFB8}"/>
              </a:ext>
            </a:extLst>
          </p:cNvPr>
          <p:cNvSpPr/>
          <p:nvPr/>
        </p:nvSpPr>
        <p:spPr>
          <a:xfrm>
            <a:off x="4230492" y="4827845"/>
            <a:ext cx="828851" cy="0"/>
          </a:xfrm>
          <a:custGeom>
            <a:avLst/>
            <a:gdLst/>
            <a:ahLst/>
            <a:cxnLst>
              <a:cxn ang="3cd4">
                <a:pos x="hc" y="t"/>
              </a:cxn>
              <a:cxn ang="cd2">
                <a:pos x="l" y="vc"/>
              </a:cxn>
              <a:cxn ang="cd4">
                <a:pos x="hc" y="b"/>
              </a:cxn>
              <a:cxn ang="0">
                <a:pos x="r" y="vc"/>
              </a:cxn>
            </a:cxnLst>
            <a:rect l="l" t="t" r="r" b="b"/>
            <a:pathLst>
              <a:path w="2540" fill="none">
                <a:moveTo>
                  <a:pt x="0" y="0"/>
                </a:moveTo>
                <a:lnTo>
                  <a:pt x="254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TextBox 11">
            <a:extLst>
              <a:ext uri="{FF2B5EF4-FFF2-40B4-BE49-F238E27FC236}">
                <a16:creationId xmlns:a16="http://schemas.microsoft.com/office/drawing/2014/main" id="{7E088342-A066-E743-9F76-EF68F9335111}"/>
              </a:ext>
            </a:extLst>
          </p:cNvPr>
          <p:cNvSpPr txBox="1"/>
          <p:nvPr/>
        </p:nvSpPr>
        <p:spPr>
          <a:xfrm>
            <a:off x="4230492" y="1394560"/>
            <a:ext cx="4797433"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Can the orange-chinned parakeet fly?</a:t>
            </a:r>
          </a:p>
        </p:txBody>
      </p:sp>
      <p:pic>
        <p:nvPicPr>
          <p:cNvPr id="14" name="Picture 13">
            <a:extLst>
              <a:ext uri="{FF2B5EF4-FFF2-40B4-BE49-F238E27FC236}">
                <a16:creationId xmlns:a16="http://schemas.microsoft.com/office/drawing/2014/main" id="{3CB54685-81EB-2244-8458-325719E8A8C6}"/>
              </a:ext>
            </a:extLst>
          </p:cNvPr>
          <p:cNvPicPr>
            <a:picLocks noChangeAspect="1"/>
          </p:cNvPicPr>
          <p:nvPr/>
        </p:nvPicPr>
        <p:blipFill>
          <a:blip r:embed="rId3">
            <a:lum/>
            <a:alphaModFix/>
          </a:blip>
          <a:srcRect/>
          <a:stretch>
            <a:fillRect/>
          </a:stretch>
        </p:blipFill>
        <p:spPr>
          <a:xfrm>
            <a:off x="2157545" y="341268"/>
            <a:ext cx="1990029" cy="2588410"/>
          </a:xfrm>
          <a:prstGeom prst="rect">
            <a:avLst/>
          </a:prstGeom>
          <a:no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B7177BAB-85F1-48E3-A955-891565F62E47}"/>
              </a:ext>
            </a:extLst>
          </p:cNvPr>
          <p:cNvSpPr txBox="1"/>
          <p:nvPr/>
        </p:nvSpPr>
        <p:spPr>
          <a:xfrm>
            <a:off x="4277420" y="2719473"/>
            <a:ext cx="1700303" cy="242838"/>
          </a:xfrm>
          <a:prstGeom prst="rect">
            <a:avLst/>
          </a:prstGeom>
          <a:noFill/>
          <a:ln>
            <a:noFill/>
          </a:ln>
        </p:spPr>
        <p:txBody>
          <a:bodyPr wrap="none" lIns="81612" tIns="40806" rIns="81612" bIns="40806" anchorCtr="0" compatLnSpc="0">
            <a:spAutoFit/>
          </a:bodyPr>
          <a:lstStyle/>
          <a:p>
            <a:pPr hangingPunct="0"/>
            <a:r>
              <a:rPr lang="en-US" sz="1088" dirty="0">
                <a:latin typeface="Arial" pitchFamily="34"/>
                <a:ea typeface="Liberation Sans" pitchFamily="34"/>
                <a:cs typeface="Liberation Sans" pitchFamily="34"/>
              </a:rPr>
              <a:t>Laura </a:t>
            </a:r>
            <a:r>
              <a:rPr lang="en-US" sz="1088" dirty="0" err="1">
                <a:latin typeface="Arial" pitchFamily="34"/>
                <a:ea typeface="Liberation Sans" pitchFamily="34"/>
                <a:cs typeface="Liberation Sans" pitchFamily="34"/>
              </a:rPr>
              <a:t>Gaudette</a:t>
            </a:r>
            <a:r>
              <a:rPr lang="en-US" sz="1088" dirty="0">
                <a:latin typeface="Arial" pitchFamily="34"/>
                <a:ea typeface="Liberation Sans" pitchFamily="34"/>
                <a:cs typeface="Liberation Sans" pitchFamily="34"/>
              </a:rPr>
              <a:t> (CC-BY)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Class="entr"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B0FA6C-634A-0E46-B659-754C0224E07F}"/>
              </a:ext>
            </a:extLst>
          </p:cNvPr>
          <p:cNvGrpSpPr/>
          <p:nvPr/>
        </p:nvGrpSpPr>
        <p:grpSpPr>
          <a:xfrm>
            <a:off x="3162693" y="4803360"/>
            <a:ext cx="3133340" cy="1181743"/>
            <a:chOff x="3485888" y="5297039"/>
            <a:chExt cx="3455378" cy="1303200"/>
          </a:xfrm>
        </p:grpSpPr>
        <p:sp>
          <p:nvSpPr>
            <p:cNvPr id="3" name="Freeform 2">
              <a:extLst>
                <a:ext uri="{FF2B5EF4-FFF2-40B4-BE49-F238E27FC236}">
                  <a16:creationId xmlns:a16="http://schemas.microsoft.com/office/drawing/2014/main" id="{84AFFA42-4CBA-814D-A05C-0676EC0E17FF}"/>
                </a:ext>
              </a:extLst>
            </p:cNvPr>
            <p:cNvSpPr/>
            <p:nvPr/>
          </p:nvSpPr>
          <p:spPr>
            <a:xfrm>
              <a:off x="4041719" y="5297039"/>
              <a:ext cx="2392200" cy="1303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4" name="TextBox 3">
              <a:extLst>
                <a:ext uri="{FF2B5EF4-FFF2-40B4-BE49-F238E27FC236}">
                  <a16:creationId xmlns:a16="http://schemas.microsoft.com/office/drawing/2014/main" id="{5298A7C0-CDEF-1B4F-AC6A-8590E165EC82}"/>
                </a:ext>
              </a:extLst>
            </p:cNvPr>
            <p:cNvSpPr txBox="1"/>
            <p:nvPr/>
          </p:nvSpPr>
          <p:spPr>
            <a:xfrm>
              <a:off x="3485888" y="5437747"/>
              <a:ext cx="3455378" cy="92130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Palatino Linotype" panose="02040502050505030304" pitchFamily="18" charset="0"/>
                  <a:ea typeface="Arial" pitchFamily="34"/>
                  <a:cs typeface="Arial" pitchFamily="34"/>
                </a:rPr>
                <a:t>Game board representation</a:t>
              </a:r>
            </a:p>
          </p:txBody>
        </p:sp>
      </p:grpSp>
      <p:sp>
        <p:nvSpPr>
          <p:cNvPr id="5" name="TextBox 4">
            <a:extLst>
              <a:ext uri="{FF2B5EF4-FFF2-40B4-BE49-F238E27FC236}">
                <a16:creationId xmlns:a16="http://schemas.microsoft.com/office/drawing/2014/main" id="{6A663558-70A4-9D44-8A64-722684CD5A69}"/>
              </a:ext>
            </a:extLst>
          </p:cNvPr>
          <p:cNvSpPr txBox="1"/>
          <p:nvPr/>
        </p:nvSpPr>
        <p:spPr>
          <a:xfrm>
            <a:off x="10386655" y="3789085"/>
            <a:ext cx="1319878"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i="1">
                <a:latin typeface="Palatino Linotype" panose="02040502050505030304" pitchFamily="18" charset="0"/>
                <a:ea typeface="Arial" pitchFamily="34"/>
                <a:cs typeface="Arial" pitchFamily="34"/>
              </a:rPr>
              <a:t>next move</a:t>
            </a:r>
          </a:p>
        </p:txBody>
      </p:sp>
      <p:sp>
        <p:nvSpPr>
          <p:cNvPr id="6" name="Freeform 5">
            <a:extLst>
              <a:ext uri="{FF2B5EF4-FFF2-40B4-BE49-F238E27FC236}">
                <a16:creationId xmlns:a16="http://schemas.microsoft.com/office/drawing/2014/main" id="{2A38D3D3-79AC-6D4D-86E6-68E4257CF243}"/>
              </a:ext>
            </a:extLst>
          </p:cNvPr>
          <p:cNvSpPr/>
          <p:nvPr/>
        </p:nvSpPr>
        <p:spPr>
          <a:xfrm>
            <a:off x="8115227" y="4587905"/>
            <a:ext cx="497181" cy="580099"/>
          </a:xfrm>
          <a:custGeom>
            <a:avLst/>
            <a:gdLst/>
            <a:ahLst/>
            <a:cxnLst>
              <a:cxn ang="3cd4">
                <a:pos x="hc" y="t"/>
              </a:cxn>
              <a:cxn ang="cd2">
                <a:pos x="l" y="vc"/>
              </a:cxn>
              <a:cxn ang="cd4">
                <a:pos x="hc" y="b"/>
              </a:cxn>
              <a:cxn ang="0">
                <a:pos x="r" y="vc"/>
              </a:cxn>
            </a:cxnLst>
            <a:rect l="l" t="t" r="r" b="b"/>
            <a:pathLst>
              <a:path w="1524" h="1778" fill="none">
                <a:moveTo>
                  <a:pt x="0" y="1778"/>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7" name="Freeform 6">
            <a:extLst>
              <a:ext uri="{FF2B5EF4-FFF2-40B4-BE49-F238E27FC236}">
                <a16:creationId xmlns:a16="http://schemas.microsoft.com/office/drawing/2014/main" id="{0ACF634A-E5AF-3E48-B466-F4337C6CF837}"/>
              </a:ext>
            </a:extLst>
          </p:cNvPr>
          <p:cNvSpPr/>
          <p:nvPr/>
        </p:nvSpPr>
        <p:spPr>
          <a:xfrm>
            <a:off x="5888849" y="4422070"/>
            <a:ext cx="1894380" cy="801430"/>
          </a:xfrm>
          <a:custGeom>
            <a:avLst/>
            <a:gdLst/>
            <a:ahLst/>
            <a:cxnLst>
              <a:cxn ang="3cd4">
                <a:pos x="hc" y="t"/>
              </a:cxn>
              <a:cxn ang="cd2">
                <a:pos x="l" y="vc"/>
              </a:cxn>
              <a:cxn ang="cd4">
                <a:pos x="hc" y="b"/>
              </a:cxn>
              <a:cxn ang="0">
                <a:pos x="r" y="vc"/>
              </a:cxn>
            </a:cxnLst>
            <a:rect l="l" t="t" r="r" b="b"/>
            <a:pathLst>
              <a:path w="5804" h="2456" fill="none">
                <a:moveTo>
                  <a:pt x="0" y="2456"/>
                </a:moveTo>
                <a:lnTo>
                  <a:pt x="580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8" name="Freeform 7">
            <a:extLst>
              <a:ext uri="{FF2B5EF4-FFF2-40B4-BE49-F238E27FC236}">
                <a16:creationId xmlns:a16="http://schemas.microsoft.com/office/drawing/2014/main" id="{D96815DD-11C2-7942-A012-F6B91B4FC88B}"/>
              </a:ext>
            </a:extLst>
          </p:cNvPr>
          <p:cNvSpPr/>
          <p:nvPr/>
        </p:nvSpPr>
        <p:spPr>
          <a:xfrm>
            <a:off x="3443288" y="3718899"/>
            <a:ext cx="691555" cy="1022110"/>
          </a:xfrm>
          <a:custGeom>
            <a:avLst/>
            <a:gdLst/>
            <a:ahLst/>
            <a:cxnLst>
              <a:cxn ang="3cd4">
                <a:pos x="hc" y="t"/>
              </a:cxn>
              <a:cxn ang="cd2">
                <a:pos x="l" y="vc"/>
              </a:cxn>
              <a:cxn ang="cd4">
                <a:pos x="hc" y="b"/>
              </a:cxn>
              <a:cxn ang="0">
                <a:pos x="r" y="vc"/>
              </a:cxn>
            </a:cxnLst>
            <a:rect l="l" t="t" r="r" b="b"/>
            <a:pathLst>
              <a:path w="1778" h="2032" fill="none">
                <a:moveTo>
                  <a:pt x="0" y="0"/>
                </a:moveTo>
                <a:lnTo>
                  <a:pt x="1778" y="203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grpSp>
        <p:nvGrpSpPr>
          <p:cNvPr id="9" name="Group 8">
            <a:extLst>
              <a:ext uri="{FF2B5EF4-FFF2-40B4-BE49-F238E27FC236}">
                <a16:creationId xmlns:a16="http://schemas.microsoft.com/office/drawing/2014/main" id="{DE6B81B2-427F-8E45-9E94-8D0E1F66A781}"/>
              </a:ext>
            </a:extLst>
          </p:cNvPr>
          <p:cNvGrpSpPr/>
          <p:nvPr/>
        </p:nvGrpSpPr>
        <p:grpSpPr>
          <a:xfrm>
            <a:off x="7711138" y="3505728"/>
            <a:ext cx="2066690" cy="1022110"/>
            <a:chOff x="8501820" y="3866039"/>
            <a:chExt cx="2279100" cy="1127160"/>
          </a:xfrm>
        </p:grpSpPr>
        <p:sp>
          <p:nvSpPr>
            <p:cNvPr id="10" name="Freeform 9">
              <a:extLst>
                <a:ext uri="{FF2B5EF4-FFF2-40B4-BE49-F238E27FC236}">
                  <a16:creationId xmlns:a16="http://schemas.microsoft.com/office/drawing/2014/main" id="{B705D152-2036-4547-9003-29EB330C4440}"/>
                </a:ext>
              </a:extLst>
            </p:cNvPr>
            <p:cNvSpPr/>
            <p:nvPr/>
          </p:nvSpPr>
          <p:spPr>
            <a:xfrm>
              <a:off x="8663040" y="3866039"/>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1" name="TextBox 10">
              <a:extLst>
                <a:ext uri="{FF2B5EF4-FFF2-40B4-BE49-F238E27FC236}">
                  <a16:creationId xmlns:a16="http://schemas.microsoft.com/office/drawing/2014/main" id="{8B1BB689-F876-B540-85AD-01ED7EBCFFA6}"/>
                </a:ext>
              </a:extLst>
            </p:cNvPr>
            <p:cNvSpPr txBox="1"/>
            <p:nvPr/>
          </p:nvSpPr>
          <p:spPr>
            <a:xfrm>
              <a:off x="8501820" y="3990382"/>
              <a:ext cx="2279100"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Game tree search</a:t>
              </a:r>
            </a:p>
          </p:txBody>
        </p:sp>
      </p:grpSp>
      <p:grpSp>
        <p:nvGrpSpPr>
          <p:cNvPr id="12" name="Group 11">
            <a:extLst>
              <a:ext uri="{FF2B5EF4-FFF2-40B4-BE49-F238E27FC236}">
                <a16:creationId xmlns:a16="http://schemas.microsoft.com/office/drawing/2014/main" id="{2396A7CC-4A6E-D24D-BC2B-0B26E84936E4}"/>
              </a:ext>
            </a:extLst>
          </p:cNvPr>
          <p:cNvGrpSpPr/>
          <p:nvPr/>
        </p:nvGrpSpPr>
        <p:grpSpPr>
          <a:xfrm>
            <a:off x="6563839" y="5255819"/>
            <a:ext cx="2169249" cy="1022110"/>
            <a:chOff x="7236603" y="5796000"/>
            <a:chExt cx="2392199" cy="1127160"/>
          </a:xfrm>
        </p:grpSpPr>
        <p:sp>
          <p:nvSpPr>
            <p:cNvPr id="13" name="Freeform 12">
              <a:extLst>
                <a:ext uri="{FF2B5EF4-FFF2-40B4-BE49-F238E27FC236}">
                  <a16:creationId xmlns:a16="http://schemas.microsoft.com/office/drawing/2014/main" id="{6A6390A9-A055-9E47-9173-517A671C2F6D}"/>
                </a:ext>
              </a:extLst>
            </p:cNvPr>
            <p:cNvSpPr/>
            <p:nvPr/>
          </p:nvSpPr>
          <p:spPr>
            <a:xfrm>
              <a:off x="7390079"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4" name="TextBox 13">
              <a:extLst>
                <a:ext uri="{FF2B5EF4-FFF2-40B4-BE49-F238E27FC236}">
                  <a16:creationId xmlns:a16="http://schemas.microsoft.com/office/drawing/2014/main" id="{39150A96-063F-B340-BA06-F58656035AA0}"/>
                </a:ext>
              </a:extLst>
            </p:cNvPr>
            <p:cNvSpPr txBox="1"/>
            <p:nvPr/>
          </p:nvSpPr>
          <p:spPr>
            <a:xfrm>
              <a:off x="7236603" y="5920340"/>
              <a:ext cx="2392199"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Position evaluator</a:t>
              </a:r>
            </a:p>
          </p:txBody>
        </p:sp>
      </p:grpSp>
      <p:grpSp>
        <p:nvGrpSpPr>
          <p:cNvPr id="15" name="Group 14">
            <a:extLst>
              <a:ext uri="{FF2B5EF4-FFF2-40B4-BE49-F238E27FC236}">
                <a16:creationId xmlns:a16="http://schemas.microsoft.com/office/drawing/2014/main" id="{E321358F-E01D-3E4F-8FD7-B52F0A952766}"/>
              </a:ext>
            </a:extLst>
          </p:cNvPr>
          <p:cNvGrpSpPr/>
          <p:nvPr/>
        </p:nvGrpSpPr>
        <p:grpSpPr>
          <a:xfrm>
            <a:off x="8886847" y="5255819"/>
            <a:ext cx="2169249" cy="1022110"/>
            <a:chOff x="9797492" y="5796000"/>
            <a:chExt cx="2375525" cy="1127160"/>
          </a:xfrm>
        </p:grpSpPr>
        <p:sp>
          <p:nvSpPr>
            <p:cNvPr id="16" name="Freeform 15">
              <a:extLst>
                <a:ext uri="{FF2B5EF4-FFF2-40B4-BE49-F238E27FC236}">
                  <a16:creationId xmlns:a16="http://schemas.microsoft.com/office/drawing/2014/main" id="{26D813BD-F14D-2E41-8024-50F653FC542C}"/>
                </a:ext>
              </a:extLst>
            </p:cNvPr>
            <p:cNvSpPr/>
            <p:nvPr/>
          </p:nvSpPr>
          <p:spPr>
            <a:xfrm>
              <a:off x="9935640"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Palatino Linotype" panose="02040502050505030304" pitchFamily="18" charset="0"/>
                <a:ea typeface="Noto Sans CJK SC" pitchFamily="2"/>
                <a:cs typeface="Lohit Devanagari" pitchFamily="2"/>
              </a:endParaRPr>
            </a:p>
          </p:txBody>
        </p:sp>
        <p:sp>
          <p:nvSpPr>
            <p:cNvPr id="17" name="TextBox 16">
              <a:extLst>
                <a:ext uri="{FF2B5EF4-FFF2-40B4-BE49-F238E27FC236}">
                  <a16:creationId xmlns:a16="http://schemas.microsoft.com/office/drawing/2014/main" id="{A5DD6286-7E52-874E-9301-5ECF13D57C11}"/>
                </a:ext>
              </a:extLst>
            </p:cNvPr>
            <p:cNvSpPr txBox="1"/>
            <p:nvPr/>
          </p:nvSpPr>
          <p:spPr>
            <a:xfrm>
              <a:off x="9797492" y="5936097"/>
              <a:ext cx="2375525" cy="852145"/>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Palatino Linotype" panose="02040502050505030304" pitchFamily="18" charset="0"/>
                  <a:ea typeface="Arial" pitchFamily="34"/>
                  <a:cs typeface="Arial" pitchFamily="34"/>
                </a:rPr>
                <a:t>Rule-based pruning</a:t>
              </a:r>
            </a:p>
          </p:txBody>
        </p:sp>
      </p:grpSp>
      <p:sp>
        <p:nvSpPr>
          <p:cNvPr id="18" name="Freeform 17">
            <a:extLst>
              <a:ext uri="{FF2B5EF4-FFF2-40B4-BE49-F238E27FC236}">
                <a16:creationId xmlns:a16="http://schemas.microsoft.com/office/drawing/2014/main" id="{623DF88F-A777-B747-A7C0-B8D3CABB65EA}"/>
              </a:ext>
            </a:extLst>
          </p:cNvPr>
          <p:cNvSpPr/>
          <p:nvPr/>
        </p:nvSpPr>
        <p:spPr>
          <a:xfrm>
            <a:off x="5876443" y="5472580"/>
            <a:ext cx="758340" cy="248427"/>
          </a:xfrm>
          <a:custGeom>
            <a:avLst/>
            <a:gdLst/>
            <a:ahLst/>
            <a:cxnLst>
              <a:cxn ang="3cd4">
                <a:pos x="hc" y="t"/>
              </a:cxn>
              <a:cxn ang="cd2">
                <a:pos x="l" y="vc"/>
              </a:cxn>
              <a:cxn ang="cd4">
                <a:pos x="hc" y="b"/>
              </a:cxn>
              <a:cxn ang="0">
                <a:pos x="r" y="vc"/>
              </a:cxn>
            </a:cxnLst>
            <a:rect l="l" t="t" r="r" b="b"/>
            <a:pathLst>
              <a:path w="2324" h="762" fill="none">
                <a:moveTo>
                  <a:pt x="0" y="0"/>
                </a:moveTo>
                <a:lnTo>
                  <a:pt x="2324" y="762"/>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19" name="Freeform 18">
            <a:extLst>
              <a:ext uri="{FF2B5EF4-FFF2-40B4-BE49-F238E27FC236}">
                <a16:creationId xmlns:a16="http://schemas.microsoft.com/office/drawing/2014/main" id="{F7E7BA0D-0E0F-1C4A-AFB6-82148B70D2B1}"/>
              </a:ext>
            </a:extLst>
          </p:cNvPr>
          <p:cNvSpPr/>
          <p:nvPr/>
        </p:nvSpPr>
        <p:spPr>
          <a:xfrm>
            <a:off x="8972480" y="4579744"/>
            <a:ext cx="497181" cy="580099"/>
          </a:xfrm>
          <a:custGeom>
            <a:avLst/>
            <a:gdLst/>
            <a:ahLst/>
            <a:cxnLst>
              <a:cxn ang="3cd4">
                <a:pos x="hc" y="t"/>
              </a:cxn>
              <a:cxn ang="cd2">
                <a:pos x="l" y="vc"/>
              </a:cxn>
              <a:cxn ang="cd4">
                <a:pos x="hc" y="b"/>
              </a:cxn>
              <a:cxn ang="0">
                <a:pos x="r" y="vc"/>
              </a:cxn>
            </a:cxnLst>
            <a:rect l="l" t="t" r="r" b="b"/>
            <a:pathLst>
              <a:path w="1524" h="1778" fill="none">
                <a:moveTo>
                  <a:pt x="0" y="0"/>
                </a:moveTo>
                <a:lnTo>
                  <a:pt x="1524" y="1778"/>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0" name="Freeform 19">
            <a:extLst>
              <a:ext uri="{FF2B5EF4-FFF2-40B4-BE49-F238E27FC236}">
                <a16:creationId xmlns:a16="http://schemas.microsoft.com/office/drawing/2014/main" id="{BC4EE697-E72C-6244-815D-6843891D7075}"/>
              </a:ext>
            </a:extLst>
          </p:cNvPr>
          <p:cNvSpPr/>
          <p:nvPr/>
        </p:nvSpPr>
        <p:spPr>
          <a:xfrm>
            <a:off x="9823858" y="4016621"/>
            <a:ext cx="580099" cy="0"/>
          </a:xfrm>
          <a:custGeom>
            <a:avLst/>
            <a:gdLst/>
            <a:ahLst/>
            <a:cxnLst>
              <a:cxn ang="3cd4">
                <a:pos x="hc" y="t"/>
              </a:cxn>
              <a:cxn ang="cd2">
                <a:pos x="l" y="vc"/>
              </a:cxn>
              <a:cxn ang="cd4">
                <a:pos x="hc" y="b"/>
              </a:cxn>
              <a:cxn ang="0">
                <a:pos x="r" y="vc"/>
              </a:cxn>
            </a:cxnLst>
            <a:rect l="l" t="t" r="r" b="b"/>
            <a:pathLst>
              <a:path w="1778" fill="none">
                <a:moveTo>
                  <a:pt x="0" y="0"/>
                </a:moveTo>
                <a:lnTo>
                  <a:pt x="1778"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2" name="TextBox 21">
            <a:extLst>
              <a:ext uri="{FF2B5EF4-FFF2-40B4-BE49-F238E27FC236}">
                <a16:creationId xmlns:a16="http://schemas.microsoft.com/office/drawing/2014/main" id="{CCA45113-B9C1-E441-94F7-115EA3CC17A7}"/>
              </a:ext>
            </a:extLst>
          </p:cNvPr>
          <p:cNvSpPr txBox="1"/>
          <p:nvPr/>
        </p:nvSpPr>
        <p:spPr>
          <a:xfrm>
            <a:off x="5382527" y="1975992"/>
            <a:ext cx="3246495" cy="458922"/>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What is red's next move?</a:t>
            </a:r>
          </a:p>
        </p:txBody>
      </p:sp>
      <p:pic>
        <p:nvPicPr>
          <p:cNvPr id="23" name="Picture 22" descr="A picture containing checker&#10;&#10;Description automatically generated">
            <a:extLst>
              <a:ext uri="{FF2B5EF4-FFF2-40B4-BE49-F238E27FC236}">
                <a16:creationId xmlns:a16="http://schemas.microsoft.com/office/drawing/2014/main" id="{BC45F686-E521-4251-A6AD-43AA5406B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530" y="1223230"/>
            <a:ext cx="3443515" cy="2330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Class="entr"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B875E-BBD2-4403-8680-33DD58FFF195}"/>
              </a:ext>
            </a:extLst>
          </p:cNvPr>
          <p:cNvSpPr>
            <a:spLocks noGrp="1"/>
          </p:cNvSpPr>
          <p:nvPr>
            <p:ph type="title"/>
          </p:nvPr>
        </p:nvSpPr>
        <p:spPr>
          <a:xfrm>
            <a:off x="0" y="365127"/>
            <a:ext cx="12191999" cy="827416"/>
          </a:xfrm>
        </p:spPr>
        <p:txBody>
          <a:bodyPr>
            <a:normAutofit/>
          </a:bodyPr>
          <a:lstStyle/>
          <a:p>
            <a:pPr algn="ctr"/>
            <a:r>
              <a:rPr lang="en-US" sz="4400" dirty="0">
                <a:solidFill>
                  <a:schemeClr val="tx1">
                    <a:lumMod val="75000"/>
                    <a:lumOff val="25000"/>
                  </a:schemeClr>
                </a:solidFill>
                <a:latin typeface="Palatino Linotype" panose="02040502050505030304" pitchFamily="18" charset="0"/>
                <a:cs typeface="Segoe UI Light" panose="020B0502040204020203" pitchFamily="34" charset="0"/>
              </a:rPr>
              <a:t>Top-Down (Summary)</a:t>
            </a:r>
          </a:p>
        </p:txBody>
      </p:sp>
      <p:pic>
        <p:nvPicPr>
          <p:cNvPr id="6" name="Picture 5">
            <a:extLst>
              <a:ext uri="{FF2B5EF4-FFF2-40B4-BE49-F238E27FC236}">
                <a16:creationId xmlns:a16="http://schemas.microsoft.com/office/drawing/2014/main" id="{941E93FE-E700-4DC0-B044-E8AA2293CCF2}"/>
              </a:ext>
            </a:extLst>
          </p:cNvPr>
          <p:cNvPicPr>
            <a:picLocks noChangeAspect="1"/>
          </p:cNvPicPr>
          <p:nvPr/>
        </p:nvPicPr>
        <p:blipFill>
          <a:blip r:embed="rId3">
            <a:lum/>
            <a:alphaModFix/>
          </a:blip>
          <a:srcRect/>
          <a:stretch>
            <a:fillRect/>
          </a:stretch>
        </p:blipFill>
        <p:spPr>
          <a:xfrm>
            <a:off x="2143257" y="2534845"/>
            <a:ext cx="1990029" cy="2588410"/>
          </a:xfrm>
          <a:prstGeom prst="rect">
            <a:avLst/>
          </a:prstGeom>
          <a:noFill/>
          <a:ln>
            <a:noFill/>
          </a:ln>
          <a:effectLst>
            <a:outerShdw blurRad="50800" dist="38100" dir="2700000" algn="tl" rotWithShape="0">
              <a:prstClr val="black">
                <a:alpha val="40000"/>
              </a:prstClr>
            </a:outerShdw>
          </a:effectLst>
        </p:spPr>
      </p:pic>
      <p:pic>
        <p:nvPicPr>
          <p:cNvPr id="4" name="Picture 3" descr="A picture containing checker&#10;&#10;Description automatically generated">
            <a:extLst>
              <a:ext uri="{FF2B5EF4-FFF2-40B4-BE49-F238E27FC236}">
                <a16:creationId xmlns:a16="http://schemas.microsoft.com/office/drawing/2014/main" id="{81F06E06-FF98-412A-84ED-6623A2520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1678" y="2635328"/>
            <a:ext cx="3443515" cy="2330764"/>
          </a:xfrm>
          <a:prstGeom prst="rect">
            <a:avLst/>
          </a:prstGeom>
        </p:spPr>
      </p:pic>
    </p:spTree>
    <p:extLst>
      <p:ext uri="{BB962C8B-B14F-4D97-AF65-F5344CB8AC3E}">
        <p14:creationId xmlns:p14="http://schemas.microsoft.com/office/powerpoint/2010/main" val="6934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BCE01-0B11-4D62-9318-8318262328DE}"/>
              </a:ext>
            </a:extLst>
          </p:cNvPr>
          <p:cNvPicPr>
            <a:picLocks noChangeAspect="1"/>
          </p:cNvPicPr>
          <p:nvPr/>
        </p:nvPicPr>
        <p:blipFill>
          <a:blip r:embed="rId3"/>
          <a:stretch>
            <a:fillRect/>
          </a:stretch>
        </p:blipFill>
        <p:spPr>
          <a:xfrm>
            <a:off x="4406889" y="1704699"/>
            <a:ext cx="3378221" cy="3448601"/>
          </a:xfrm>
          <a:prstGeom prst="rect">
            <a:avLst/>
          </a:prstGeom>
        </p:spPr>
      </p:pic>
    </p:spTree>
    <p:extLst>
      <p:ext uri="{BB962C8B-B14F-4D97-AF65-F5344CB8AC3E}">
        <p14:creationId xmlns:p14="http://schemas.microsoft.com/office/powerpoint/2010/main" val="31856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F164689-4110-E64C-834A-5C8046C66CD6}"/>
              </a:ext>
            </a:extLst>
          </p:cNvPr>
          <p:cNvSpPr/>
          <p:nvPr/>
        </p:nvSpPr>
        <p:spPr>
          <a:xfrm>
            <a:off x="3858093"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7" name="Freeform 6">
            <a:extLst>
              <a:ext uri="{FF2B5EF4-FFF2-40B4-BE49-F238E27FC236}">
                <a16:creationId xmlns:a16="http://schemas.microsoft.com/office/drawing/2014/main" id="{193FDA75-325E-D24D-B88A-5916C1EF5EF2}"/>
              </a:ext>
            </a:extLst>
          </p:cNvPr>
          <p:cNvSpPr/>
          <p:nvPr/>
        </p:nvSpPr>
        <p:spPr>
          <a:xfrm>
            <a:off x="7858417" y="3810411"/>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8" name="Picture 7">
            <a:extLst>
              <a:ext uri="{FF2B5EF4-FFF2-40B4-BE49-F238E27FC236}">
                <a16:creationId xmlns:a16="http://schemas.microsoft.com/office/drawing/2014/main" id="{84E962E8-D13F-4B43-B333-017372F69CFC}"/>
              </a:ext>
            </a:extLst>
          </p:cNvPr>
          <p:cNvPicPr>
            <a:picLocks noChangeAspect="1"/>
          </p:cNvPicPr>
          <p:nvPr/>
        </p:nvPicPr>
        <p:blipFill>
          <a:blip r:embed="rId3">
            <a:lum/>
            <a:alphaModFix/>
          </a:blip>
          <a:srcRect/>
          <a:stretch>
            <a:fillRect/>
          </a:stretch>
        </p:blipFill>
        <p:spPr>
          <a:xfrm>
            <a:off x="400830" y="2501347"/>
            <a:ext cx="3387555" cy="2258370"/>
          </a:xfrm>
          <a:prstGeom prst="rect">
            <a:avLst/>
          </a:prstGeom>
          <a:noFill/>
          <a:ln>
            <a:no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AD1C6DDF-4BFB-734F-92B8-8180E17F9DFC}"/>
              </a:ext>
            </a:extLst>
          </p:cNvPr>
          <p:cNvSpPr txBox="1"/>
          <p:nvPr/>
        </p:nvSpPr>
        <p:spPr>
          <a:xfrm>
            <a:off x="8368229" y="3593749"/>
            <a:ext cx="513375" cy="423080"/>
          </a:xfrm>
          <a:prstGeom prst="rect">
            <a:avLst/>
          </a:prstGeom>
          <a:noFill/>
          <a:ln>
            <a:noFill/>
          </a:ln>
        </p:spPr>
        <p:txBody>
          <a:bodyPr wrap="none" lIns="81612" tIns="40806" rIns="81612" bIns="40806" anchorCtr="0" compatLnSpc="0">
            <a:spAutoFit/>
          </a:bodyPr>
          <a:lstStyle/>
          <a:p>
            <a:pPr hangingPunct="0">
              <a:spcAft>
                <a:spcPts val="1306"/>
              </a:spcAft>
            </a:pPr>
            <a:r>
              <a:rPr lang="en-US" sz="2176" i="1" dirty="0">
                <a:latin typeface="+mj-lt"/>
                <a:ea typeface="Arial" pitchFamily="34"/>
                <a:cs typeface="Arial" pitchFamily="34"/>
              </a:rPr>
              <a:t>cat</a:t>
            </a:r>
          </a:p>
        </p:txBody>
      </p:sp>
      <p:grpSp>
        <p:nvGrpSpPr>
          <p:cNvPr id="15" name="Group 14">
            <a:extLst>
              <a:ext uri="{FF2B5EF4-FFF2-40B4-BE49-F238E27FC236}">
                <a16:creationId xmlns:a16="http://schemas.microsoft.com/office/drawing/2014/main" id="{F1688EDD-C223-4794-A2E1-971D51D46911}"/>
              </a:ext>
            </a:extLst>
          </p:cNvPr>
          <p:cNvGrpSpPr/>
          <p:nvPr/>
        </p:nvGrpSpPr>
        <p:grpSpPr>
          <a:xfrm>
            <a:off x="5135734" y="170528"/>
            <a:ext cx="1823868" cy="1626007"/>
            <a:chOff x="5852517" y="176072"/>
            <a:chExt cx="2011320" cy="1793124"/>
          </a:xfrm>
        </p:grpSpPr>
        <p:sp>
          <p:nvSpPr>
            <p:cNvPr id="16" name="TextBox 15">
              <a:extLst>
                <a:ext uri="{FF2B5EF4-FFF2-40B4-BE49-F238E27FC236}">
                  <a16:creationId xmlns:a16="http://schemas.microsoft.com/office/drawing/2014/main" id="{87EDAD31-B9D0-46ED-ADE2-2AF9F2346EB9}"/>
                </a:ext>
              </a:extLst>
            </p:cNvPr>
            <p:cNvSpPr txBox="1"/>
            <p:nvPr/>
          </p:nvSpPr>
          <p:spPr>
            <a:xfrm>
              <a:off x="5968398" y="1463107"/>
              <a:ext cx="1811558" cy="50608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Palatino Linotype" panose="02040502050505030304" pitchFamily="18" charset="0"/>
                  <a:ea typeface="Arial" pitchFamily="34"/>
                  <a:cs typeface="Arial" pitchFamily="34"/>
                </a:rPr>
                <a:t>Cat or Dog?</a:t>
              </a:r>
            </a:p>
          </p:txBody>
        </p:sp>
        <p:pic>
          <p:nvPicPr>
            <p:cNvPr id="17" name="Picture 16">
              <a:extLst>
                <a:ext uri="{FF2B5EF4-FFF2-40B4-BE49-F238E27FC236}">
                  <a16:creationId xmlns:a16="http://schemas.microsoft.com/office/drawing/2014/main" id="{754C7A8B-16D0-4E84-BDF3-217CAFA8F95D}"/>
                </a:ext>
              </a:extLst>
            </p:cNvPr>
            <p:cNvPicPr>
              <a:picLocks noChangeAspect="1"/>
            </p:cNvPicPr>
            <p:nvPr/>
          </p:nvPicPr>
          <p:blipFill>
            <a:blip r:embed="rId3">
              <a:lum/>
              <a:alphaModFix/>
            </a:blip>
            <a:srcRect/>
            <a:stretch>
              <a:fillRect/>
            </a:stretch>
          </p:blipFill>
          <p:spPr>
            <a:xfrm>
              <a:off x="5852517" y="176072"/>
              <a:ext cx="2011320" cy="1340640"/>
            </a:xfrm>
            <a:prstGeom prst="rect">
              <a:avLst/>
            </a:prstGeom>
            <a:noFill/>
            <a:ln>
              <a:noFill/>
            </a:ln>
          </p:spPr>
        </p:pic>
      </p:grpSp>
      <p:sp>
        <p:nvSpPr>
          <p:cNvPr id="19" name="Freeform 5">
            <a:extLst>
              <a:ext uri="{FF2B5EF4-FFF2-40B4-BE49-F238E27FC236}">
                <a16:creationId xmlns:a16="http://schemas.microsoft.com/office/drawing/2014/main" id="{650C7C45-4B70-4E23-8C71-BC2A47835A3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Liberation Sans" pitchFamily="18"/>
              <a:ea typeface="Noto Sans CJK SC" pitchFamily="2"/>
              <a:cs typeface="Lohit Devanagari" pitchFamily="2"/>
            </a:endParaRPr>
          </a:p>
        </p:txBody>
      </p:sp>
      <p:sp>
        <p:nvSpPr>
          <p:cNvPr id="20" name="TextBox 19">
            <a:extLst>
              <a:ext uri="{FF2B5EF4-FFF2-40B4-BE49-F238E27FC236}">
                <a16:creationId xmlns:a16="http://schemas.microsoft.com/office/drawing/2014/main" id="{4369FEAA-67C9-43C7-A4CF-4D61D32E825F}"/>
              </a:ext>
            </a:extLst>
          </p:cNvPr>
          <p:cNvSpPr txBox="1"/>
          <p:nvPr/>
        </p:nvSpPr>
        <p:spPr>
          <a:xfrm>
            <a:off x="4396328" y="2608645"/>
            <a:ext cx="3399633" cy="1104420"/>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mj-lt"/>
                <a:ea typeface="Arial" pitchFamily="34"/>
                <a:cs typeface="Arial" pitchFamily="34"/>
              </a:rPr>
              <a:t>Mathematical function mapping image to label</a:t>
            </a:r>
            <a:br>
              <a:rPr lang="en-US" sz="2176" dirty="0">
                <a:latin typeface="+mj-lt"/>
                <a:ea typeface="Arial" pitchFamily="34"/>
                <a:cs typeface="Arial" pitchFamily="34"/>
              </a:rPr>
            </a:br>
            <a:r>
              <a:rPr lang="en-US" sz="2176" dirty="0">
                <a:latin typeface="+mj-lt"/>
                <a:ea typeface="Arial" pitchFamily="34"/>
                <a:cs typeface="Arial" pitchFamily="34"/>
              </a:rPr>
              <a:t>(“cat” or “dog”)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P spid="19"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8874</TotalTime>
  <Words>2423</Words>
  <Application>Microsoft Office PowerPoint</Application>
  <PresentationFormat>Widescreen</PresentationFormat>
  <Paragraphs>140</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inherit</vt:lpstr>
      <vt:lpstr>Liberation Sans</vt:lpstr>
      <vt:lpstr>StarSymbol</vt:lpstr>
      <vt:lpstr>Arial</vt:lpstr>
      <vt:lpstr>Calibri</vt:lpstr>
      <vt:lpstr>Calibri Light</vt:lpstr>
      <vt:lpstr>Courier New</vt:lpstr>
      <vt:lpstr>Noto serif</vt:lpstr>
      <vt:lpstr>Palatino Linotype</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Top-Down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danielmaxwell</dc:creator>
  <cp:lastModifiedBy>Maxwell,Daniel</cp:lastModifiedBy>
  <cp:revision>947</cp:revision>
  <dcterms:created xsi:type="dcterms:W3CDTF">2020-06-14T19:48:25Z</dcterms:created>
  <dcterms:modified xsi:type="dcterms:W3CDTF">2021-10-04T14:36:06Z</dcterms:modified>
</cp:coreProperties>
</file>